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gif" ContentType="image/gi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charts/colors2.xml" ContentType="application/vnd.ms-office.chartcolorstyle+xml"/>
  <Override PartName="/ppt/slides/slide11.xml" ContentType="application/vnd.openxmlformats-officedocument.presentationml.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30.xml" ContentType="application/vnd.openxmlformats-officedocument.presentationml.slide+xml"/>
  <Override PartName="/ppt/charts/style2.xml" ContentType="application/vnd.ms-office.chartstyle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notesSlides/notesSlide30.xml" ContentType="application/vnd.openxmlformats-officedocument.presentationml.notesSlide+xml"/>
  <Override PartName="/ppt/charts/colors1.xml" ContentType="application/vnd.ms-office.chartcolorstyl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2.xml" ContentType="application/vnd.openxmlformats-officedocument.drawingml.diagramQuickStyl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notesSlides/notesSlide4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35.xml" ContentType="application/vnd.openxmlformats-officedocument.presentationml.notesSlide+xml"/>
  <Override PartName="/ppt/diagrams/drawing1.xml" ContentType="application/vnd.openxmlformats-officedocument.drawingml.diagramDrawing+xml"/>
  <Override PartName="/ppt/charts/style1.xml" ContentType="application/vnd.ms-office.chartstyle+xml"/>
  <Override PartName="/ppt/slides/slide7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799263" cy="992981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5" d="100"/>
          <a:sy n="75" d="100"/>
        </p:scale>
        <p:origin x="1819" y="110"/>
      </p:cViewPr>
      <p:guideLst>
        <p:guide pos="4201" orient="horz"/>
        <p:guide pos="97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50" Type="http://schemas.openxmlformats.org/officeDocument/2006/relationships/presProps" Target="presProps.xml" /><Relationship Id="rId51" Type="http://schemas.openxmlformats.org/officeDocument/2006/relationships/tableStyles" Target="tableStyles.xml" /><Relationship Id="rId5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fr-FR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€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9566"/>
          <c:y val="0.117972"/>
          <c:w val="0.879531"/>
          <c:h val="0.659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Recettes!$A$29</c:f>
              <c:strCache>
                <c:ptCount val="1"/>
                <c:pt idx="0">
                  <c:v>Partenaires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Recettes!$B$28:$D$28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Recettes!$B$29:$D$29</c:f>
              <c:numCache>
                <c:formatCode>#,##0</c:formatCode>
                <c:ptCount val="3"/>
                <c:pt idx="0">
                  <c:v>188507</c:v>
                </c:pt>
                <c:pt idx="1">
                  <c:v>91649</c:v>
                </c:pt>
                <c:pt idx="2" formatCode="General">
                  <c:v>113945</c:v>
                </c:pt>
              </c:numCache>
            </c:numRef>
          </c:val>
        </c:ser>
        <c:ser>
          <c:idx val="1"/>
          <c:order val="1"/>
          <c:tx>
            <c:strRef>
              <c:f>Recettes!$A$30</c:f>
              <c:strCache>
                <c:ptCount val="1"/>
                <c:pt idx="0">
                  <c:v>Autres recettes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Recettes!$B$28:$D$28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Recettes!$B$30:$D$30</c:f>
              <c:numCache>
                <c:formatCode>#,##0</c:formatCode>
                <c:ptCount val="3"/>
                <c:pt idx="0">
                  <c:v>15000</c:v>
                </c:pt>
                <c:pt idx="1">
                  <c:v>22089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50"/>
        <c:overlap val="100"/>
        <c:axId val="177850383"/>
        <c:axId val="232243887"/>
      </c:barChart>
      <c:catAx>
        <c:axId val="17785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2243887"/>
        <c:crosses val="autoZero"/>
        <c:auto val="1"/>
        <c:lblAlgn val="ctr"/>
        <c:lblOffset val="100"/>
        <c:noMultiLvlLbl val="0"/>
      </c:catAx>
      <c:valAx>
        <c:axId val="232243887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850383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569"/>
          <c:y val="0.928934"/>
          <c:w val="0.488459"/>
          <c:h val="0.067916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 bwMode="auto">
    <a:xfrm>
      <a:off x="1367644" y="1772816"/>
      <a:ext cx="6408712" cy="4032448"/>
    </a:xfrm>
    <a:prstGeom prst="rect">
      <a:avLst/>
    </a:prstGeom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fr-FR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€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2021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Personnel</c:v>
                </c:pt>
                <c:pt idx="1">
                  <c:v>Fonctionnement</c:v>
                </c:pt>
                <c:pt idx="2">
                  <c:v>Investissement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146007</c:v>
                </c:pt>
                <c:pt idx="1">
                  <c:v>57500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2022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Personnel</c:v>
                </c:pt>
                <c:pt idx="1">
                  <c:v>Fonctionnement</c:v>
                </c:pt>
                <c:pt idx="2">
                  <c:v>Investissement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124352</c:v>
                </c:pt>
                <c:pt idx="1">
                  <c:v>61100</c:v>
                </c:pt>
                <c:pt idx="2">
                  <c:v>3916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2023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Personnel</c:v>
                </c:pt>
                <c:pt idx="1">
                  <c:v>Fonctionnement</c:v>
                </c:pt>
                <c:pt idx="2">
                  <c:v>Investissement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79139</c:v>
                </c:pt>
                <c:pt idx="1">
                  <c:v>29606</c:v>
                </c:pt>
                <c:pt idx="2">
                  <c:v>5200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axId val="950559631"/>
        <c:axId val="526766655"/>
      </c:barChart>
      <c:catAx>
        <c:axId val="95055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6766655"/>
        <c:crosses val="autoZero"/>
        <c:auto val="1"/>
        <c:lblAlgn val="ctr"/>
        <c:lblOffset val="100"/>
        <c:noMultiLvlLbl val="0"/>
      </c:catAx>
      <c:valAx>
        <c:axId val="526766655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055963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 bwMode="auto">
    <a:xfrm>
      <a:off x="738182" y="1484784"/>
      <a:ext cx="7362210" cy="507788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iagrams/_rels/data1.xml.rels><?xml version="1.0" encoding="UTF-8" standalone="yes"?><Relationships xmlns="http://schemas.openxmlformats.org/package/2006/relationships"></Relationships>
</file>

<file path=ppt/diagrams/_rels/data2.xml.rels><?xml version="1.0" encoding="UTF-8" standalone="yes"?><Relationships xmlns="http://schemas.openxmlformats.org/package/2006/relationships"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8506DA7-57DE-4474-B56D-91D471D6AAD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5C615377-ECCA-4443-8614-CC174E33222A}">
      <dgm:prSet phldrT="[Texte]" custT="1"/>
      <dgm:spPr bwMode="auto">
        <a:solidFill>
          <a:srgbClr val="EE810A"/>
        </a:solidFill>
      </dgm:spPr>
      <dgm:t>
        <a:bodyPr/>
        <a:lstStyle/>
        <a:p>
          <a:pPr>
            <a:defRPr/>
          </a:pPr>
          <a:r>
            <a:rPr lang="fr-FR" sz="1800" b="1"/>
            <a:t>Politique</a:t>
          </a:r>
          <a:r>
            <a:rPr lang="fr-FR" sz="1800" b="1"/>
            <a:t> et stratégie</a:t>
          </a:r>
          <a:endParaRPr lang="fr-FR" sz="1800" b="1"/>
        </a:p>
      </dgm:t>
    </dgm:pt>
    <dgm:pt modelId="{71DE1AB2-DF27-47AB-B0C1-8265C42A31D1}" type="parTrans" cxnId="{882DB0B3-9753-42E4-BC23-2E0F8B35DF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BE3E2CA-9110-49FE-A262-FAA84C5B8FF9}" type="sibTrans" cxnId="{882DB0B3-9753-42E4-BC23-2E0F8B35DF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B8D17D6-E68B-4882-9896-036349D3C340}">
      <dgm:prSet phldrT="[Texte]" custT="1"/>
      <dgm:spPr bwMode="auto">
        <a:solidFill>
          <a:srgbClr val="EE810A"/>
        </a:solidFill>
      </dgm:spPr>
      <dgm:t>
        <a:bodyPr/>
        <a:lstStyle/>
        <a:p>
          <a:pPr>
            <a:defRPr/>
          </a:pPr>
          <a:r>
            <a:rPr lang="fr-FR" sz="1800" b="1"/>
            <a:t>Gouvernance et organisation </a:t>
          </a:r>
          <a:endParaRPr/>
        </a:p>
      </dgm:t>
    </dgm:pt>
    <dgm:pt modelId="{66803981-993E-47A2-BA78-1EA3CE89D6ED}" type="parTrans" cxnId="{43F64843-FD5D-4735-9133-071BDFCA09A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80A4712-BB3E-4FCD-AE9D-CB8C39EF7B0A}" type="sibTrans" cxnId="{43F64843-FD5D-4735-9133-071BDFCA09A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E40A79F-96A8-43A4-BEA3-C661A82F3994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David CARASSUS,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Professeur en sciences de gestion, LIREM/UPPA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F1338E0-8B30-46C9-8B99-A660F7F03849}" type="parTrans" cxnId="{7C3C751F-BEFA-467D-ADEE-C7E6783CFAF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12F1139-E563-4681-9395-5CEB12F6F710}" type="sibTrans" cxnId="{7C3C751F-BEFA-467D-ADEE-C7E6783CFAF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96C6809-5472-4940-AEE5-772CB61B2BF7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 marL="0" marR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 Céline CHATELIN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HDR en sciences de gestion, LIREM/UPPA</a:t>
          </a:r>
          <a:endParaRPr lang="fr-FR" sz="1500">
            <a:solidFill>
              <a:schemeClr val="tx1"/>
            </a:solidFill>
          </a:endParaRPr>
        </a:p>
      </dgm:t>
    </dgm:pt>
    <dgm:pt modelId="{836A77C7-145D-4649-9204-CAD5898EC8DD}" type="parTrans" cxnId="{CE5AC6DC-B64D-42FB-A2BE-A9765B7D783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11A3402-67D7-413D-88AC-879D5159594E}" type="sibTrans" cxnId="{CE5AC6DC-B64D-42FB-A2BE-A9765B7D783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E914B35-A417-4B4F-9653-91FBA92A04D8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Christophe FAVOREU,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 Professeur en stratégie, HDR (Groupe ESC Toulouse)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0E9F91D-2A5E-44AC-B68B-EE752AB6D9A5}" type="parTrans" cxnId="{AA796CE1-2895-45BE-9C02-BC9F695CBB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8CB7BC0-0350-4C86-B759-97151FF75A2A}" type="sibTrans" cxnId="{AA796CE1-2895-45BE-9C02-BC9F695CBB8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6F16A29-64F4-409A-98A9-238D79E1412B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 marL="0" marR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 Mathilde COLLINET-OURTHE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Docteure en sciences de gestion</a:t>
          </a:r>
          <a:endParaRPr/>
        </a:p>
      </dgm:t>
    </dgm:pt>
    <dgm:pt modelId="{1A0D5582-1FB4-4621-9A7C-4FAFBF20CC96}" type="parTrans" cxnId="{59ED4572-5D24-4151-8975-1CFC6B305B0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19FEC44-E191-4585-92DD-E348BC07CEB9}" type="sibTrans" cxnId="{59ED4572-5D24-4151-8975-1CFC6B305B0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DB3224C-1215-4E36-8660-F9616EF6EFDB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 marL="0" marR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Asmaa ATA,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Docteure en sciences de gestion, LIREM/UPPA</a:t>
          </a:r>
          <a:endParaRPr/>
        </a:p>
      </dgm:t>
    </dgm:pt>
    <dgm:pt modelId="{8DFF5029-1567-4257-8349-5560B8A618FD}" type="parTrans" cxnId="{28250A72-5AD7-4499-ADCE-AC15A32D83C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BE76CD4-EE2C-4B70-8FEB-C68DBD699F3C}" type="sibTrans" cxnId="{28250A72-5AD7-4499-ADCE-AC15A32D83C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313C88C-6531-4398-A31B-F0BF82D00DFF}" type="pres">
      <dgm:prSet presAssocID="{78506DA7-57DE-4474-B56D-91D471D6AADA}" presName="linear" presStyleCnt="0">
        <dgm:presLayoutVars>
          <dgm:dir val="norm"/>
          <dgm:animLvl val="lvl"/>
          <dgm:resizeHandles val="exact"/>
        </dgm:presLayoutVars>
      </dgm:prSet>
      <dgm:spPr bwMode="auto"/>
    </dgm:pt>
    <dgm:pt modelId="{55650926-09A6-47C8-925A-C07AEC384613}" type="pres">
      <dgm:prSet presAssocID="{5C615377-ECCA-4443-8614-CC174E33222A}" presName="parentLin" presStyleCnt="0"/>
      <dgm:spPr bwMode="auto"/>
    </dgm:pt>
    <dgm:pt modelId="{A92E638F-412D-48C0-B473-43418613D1D7}" type="pres">
      <dgm:prSet presAssocID="{5C615377-ECCA-4443-8614-CC174E33222A}" presName="parentLeftMargin" presStyleLbl="node1" presStyleIdx="0" presStyleCnt="2"/>
      <dgm:spPr bwMode="auto"/>
    </dgm:pt>
    <dgm:pt modelId="{A263D713-00B5-4A3B-9FBC-0A5997674C54}" type="pres">
      <dgm:prSet custLinFactNeighborX="3093" custLinFactNeighborY="-52437" custScaleY="34704" presAssocID="{5C615377-ECCA-4443-8614-CC174E33222A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9D249C3A-94EE-4D95-8402-69E16DC72D7F}" type="pres">
      <dgm:prSet presAssocID="{5C615377-ECCA-4443-8614-CC174E33222A}" presName="negativeSpace" presStyleCnt="0"/>
      <dgm:spPr bwMode="auto"/>
    </dgm:pt>
    <dgm:pt modelId="{26FBC73A-FE15-4E07-A666-A83B5E9DDE4B}" type="pres">
      <dgm:prSet custLinFactNeighborX="2087" custLinFactNeighborY="-100000" custLinFactY="-5886" custScaleX="97938" custScaleY="67139" presAssocID="{5C615377-ECCA-4443-8614-CC174E33222A}" presName="childText" presStyleLbl="conFgAcc1" presStyleIdx="0" presStyleCnt="2">
        <dgm:presLayoutVars>
          <dgm:bulletEnabled val="1"/>
        </dgm:presLayoutVars>
      </dgm:prSet>
      <dgm:spPr bwMode="auto"/>
    </dgm:pt>
    <dgm:pt modelId="{D2153182-B333-44A2-A38A-BA0B79438C5E}" type="pres">
      <dgm:prSet presAssocID="{8BE3E2CA-9110-49FE-A262-FAA84C5B8FF9}" presName="spaceBetweenRectangles" presStyleCnt="0"/>
      <dgm:spPr bwMode="auto"/>
    </dgm:pt>
    <dgm:pt modelId="{9BA59DC8-98D5-4FB4-B88B-A15874314650}" type="pres">
      <dgm:prSet presAssocID="{4B8D17D6-E68B-4882-9896-036349D3C340}" presName="parentLin" presStyleCnt="0"/>
      <dgm:spPr bwMode="auto"/>
    </dgm:pt>
    <dgm:pt modelId="{CBD16CF4-57EA-4F79-BA84-3B34669110F5}" type="pres">
      <dgm:prSet presAssocID="{4B8D17D6-E68B-4882-9896-036349D3C340}" presName="parentLeftMargin" presStyleLbl="node1" presStyleIdx="0" presStyleCnt="2"/>
      <dgm:spPr bwMode="auto"/>
    </dgm:pt>
    <dgm:pt modelId="{A665B632-CF56-4AE4-A674-BD958A198259}" type="pres">
      <dgm:prSet custLinFactNeighborX="3093" custLinFactNeighborY="-41528" custScaleY="32462" presAssocID="{4B8D17D6-E68B-4882-9896-036349D3C340}" presName="parentText" presStyleLbl="node1" presStyleIdx="1" presStyleCnt="2">
        <dgm:presLayoutVars>
          <dgm:chMax val="0"/>
          <dgm:bulletEnabled val="1"/>
        </dgm:presLayoutVars>
      </dgm:prSet>
      <dgm:spPr bwMode="auto"/>
    </dgm:pt>
    <dgm:pt modelId="{E5D207E5-8DE3-4D5D-B5DB-5DA90EB5C167}" type="pres">
      <dgm:prSet presAssocID="{4B8D17D6-E68B-4882-9896-036349D3C340}" presName="negativeSpace" presStyleCnt="0"/>
      <dgm:spPr bwMode="auto"/>
    </dgm:pt>
    <dgm:pt modelId="{B9B9E991-CB03-45AA-80EC-8CE8606A69DF}" type="pres">
      <dgm:prSet custLinFactNeighborX="1821" custLinFactNeighborY="-27190" custScaleX="97938" custScaleY="69089" presAssocID="{4B8D17D6-E68B-4882-9896-036349D3C340}" presName="childText" presStyleLbl="conFgAcc1" presStyleIdx="1" presStyleCnt="2">
        <dgm:presLayoutVars>
          <dgm:bulletEnabled val="1"/>
        </dgm:presLayoutVars>
      </dgm:prSet>
      <dgm:spPr bwMode="auto"/>
    </dgm:pt>
  </dgm:ptLst>
  <dgm:cxnLst>
    <dgm:cxn modelId="{396D3C07-1D63-415F-B02B-D1DE49DE6A62}" type="presOf" srcId="{EE914B35-A417-4B4F-9653-91FBA92A04D8}" destId="{26FBC73A-FE15-4E07-A666-A83B5E9DDE4B}" srcOrd="0" destOrd="1" presId="urn:microsoft.com/office/officeart/2005/8/layout/list1"/>
    <dgm:cxn modelId="{7C3C751F-BEFA-467D-ADEE-C7E6783CFAF6}" srcId="{5C615377-ECCA-4443-8614-CC174E33222A}" destId="{CE40A79F-96A8-43A4-BEA3-C661A82F3994}" srcOrd="0" destOrd="0" parTransId="{4F1338E0-8B30-46C9-8B99-A660F7F03849}" sibTransId="{912F1139-E563-4681-9395-5CEB12F6F710}"/>
    <dgm:cxn modelId="{C970A51F-3D1C-46E1-9BF6-9684E359C87C}" type="presOf" srcId="{06F16A29-64F4-409A-98A9-238D79E1412B}" destId="{B9B9E991-CB03-45AA-80EC-8CE8606A69DF}" srcOrd="0" destOrd="1" presId="urn:microsoft.com/office/officeart/2005/8/layout/list1"/>
    <dgm:cxn modelId="{43F64843-FD5D-4735-9133-071BDFCA09A2}" srcId="{78506DA7-57DE-4474-B56D-91D471D6AADA}" destId="{4B8D17D6-E68B-4882-9896-036349D3C340}" srcOrd="1" destOrd="0" parTransId="{66803981-993E-47A2-BA78-1EA3CE89D6ED}" sibTransId="{A80A4712-BB3E-4FCD-AE9D-CB8C39EF7B0A}"/>
    <dgm:cxn modelId="{3D727364-F825-49D2-8749-158EA514D6E8}" type="presOf" srcId="{5C615377-ECCA-4443-8614-CC174E33222A}" destId="{A263D713-00B5-4A3B-9FBC-0A5997674C54}" srcOrd="1" destOrd="0" presId="urn:microsoft.com/office/officeart/2005/8/layout/list1"/>
    <dgm:cxn modelId="{27DB1148-E1E9-4ED5-B1C1-28A7C95CB817}" type="presOf" srcId="{896C6809-5472-4940-AEE5-772CB61B2BF7}" destId="{B9B9E991-CB03-45AA-80EC-8CE8606A69DF}" srcOrd="0" destOrd="0" presId="urn:microsoft.com/office/officeart/2005/8/layout/list1"/>
    <dgm:cxn modelId="{042C384B-8A75-4286-BE12-87BFAAA6F45A}" type="presOf" srcId="{78506DA7-57DE-4474-B56D-91D471D6AADA}" destId="{5313C88C-6531-4398-A31B-F0BF82D00DFF}" srcOrd="0" destOrd="0" presId="urn:microsoft.com/office/officeart/2005/8/layout/list1"/>
    <dgm:cxn modelId="{28250A72-5AD7-4499-ADCE-AC15A32D83C1}" srcId="{4B8D17D6-E68B-4882-9896-036349D3C340}" destId="{ADB3224C-1215-4E36-8660-F9616EF6EFDB}" srcOrd="2" destOrd="0" parTransId="{8DFF5029-1567-4257-8349-5560B8A618FD}" sibTransId="{BBE76CD4-EE2C-4B70-8FEB-C68DBD699F3C}"/>
    <dgm:cxn modelId="{59ED4572-5D24-4151-8975-1CFC6B305B0E}" srcId="{4B8D17D6-E68B-4882-9896-036349D3C340}" destId="{06F16A29-64F4-409A-98A9-238D79E1412B}" srcOrd="1" destOrd="0" parTransId="{1A0D5582-1FB4-4621-9A7C-4FAFBF20CC96}" sibTransId="{819FEC44-E191-4585-92DD-E348BC07CEB9}"/>
    <dgm:cxn modelId="{B6B5C18E-75F8-4E22-A9FF-D69FAE51A7BD}" type="presOf" srcId="{4B8D17D6-E68B-4882-9896-036349D3C340}" destId="{CBD16CF4-57EA-4F79-BA84-3B34669110F5}" srcOrd="0" destOrd="0" presId="urn:microsoft.com/office/officeart/2005/8/layout/list1"/>
    <dgm:cxn modelId="{882DB0B3-9753-42E4-BC23-2E0F8B35DFF5}" srcId="{78506DA7-57DE-4474-B56D-91D471D6AADA}" destId="{5C615377-ECCA-4443-8614-CC174E33222A}" srcOrd="0" destOrd="0" parTransId="{71DE1AB2-DF27-47AB-B0C1-8265C42A31D1}" sibTransId="{8BE3E2CA-9110-49FE-A262-FAA84C5B8FF9}"/>
    <dgm:cxn modelId="{7D42CDCB-C21E-4907-AAED-C47A751013A8}" type="presOf" srcId="{4B8D17D6-E68B-4882-9896-036349D3C340}" destId="{A665B632-CF56-4AE4-A674-BD958A198259}" srcOrd="1" destOrd="0" presId="urn:microsoft.com/office/officeart/2005/8/layout/list1"/>
    <dgm:cxn modelId="{7A7479D4-D22B-4127-B63C-82D1951872CC}" type="presOf" srcId="{ADB3224C-1215-4E36-8660-F9616EF6EFDB}" destId="{B9B9E991-CB03-45AA-80EC-8CE8606A69DF}" srcOrd="0" destOrd="2" presId="urn:microsoft.com/office/officeart/2005/8/layout/list1"/>
    <dgm:cxn modelId="{CE5AC6DC-B64D-42FB-A2BE-A9765B7D7833}" srcId="{4B8D17D6-E68B-4882-9896-036349D3C340}" destId="{896C6809-5472-4940-AEE5-772CB61B2BF7}" srcOrd="0" destOrd="0" parTransId="{836A77C7-145D-4649-9204-CAD5898EC8DD}" sibTransId="{F11A3402-67D7-413D-88AC-879D5159594E}"/>
    <dgm:cxn modelId="{87182CDD-5B47-4A77-BD66-71CEA544124A}" type="presOf" srcId="{5C615377-ECCA-4443-8614-CC174E33222A}" destId="{A92E638F-412D-48C0-B473-43418613D1D7}" srcOrd="0" destOrd="0" presId="urn:microsoft.com/office/officeart/2005/8/layout/list1"/>
    <dgm:cxn modelId="{AA796CE1-2895-45BE-9C02-BC9F695CBB85}" srcId="{5C615377-ECCA-4443-8614-CC174E33222A}" destId="{EE914B35-A417-4B4F-9653-91FBA92A04D8}" srcOrd="1" destOrd="0" parTransId="{B0E9F91D-2A5E-44AC-B68B-EE752AB6D9A5}" sibTransId="{78CB7BC0-0350-4C86-B759-97151FF75A2A}"/>
    <dgm:cxn modelId="{3F6BD3E1-AA56-4B57-AE24-7D4E3DD2D84B}" type="presOf" srcId="{CE40A79F-96A8-43A4-BEA3-C661A82F3994}" destId="{26FBC73A-FE15-4E07-A666-A83B5E9DDE4B}" srcOrd="0" destOrd="0" presId="urn:microsoft.com/office/officeart/2005/8/layout/list1"/>
    <dgm:cxn modelId="{85F4F987-6571-453C-A4BF-0E5C3A470D70}" type="presParOf" srcId="{5313C88C-6531-4398-A31B-F0BF82D00DFF}" destId="{55650926-09A6-47C8-925A-C07AEC384613}" srcOrd="0" destOrd="0" presId="urn:microsoft.com/office/officeart/2005/8/layout/list1"/>
    <dgm:cxn modelId="{78350C07-3A29-4743-8A99-B04356FC11AA}" type="presParOf" srcId="{55650926-09A6-47C8-925A-C07AEC384613}" destId="{A92E638F-412D-48C0-B473-43418613D1D7}" srcOrd="0" destOrd="0" presId="urn:microsoft.com/office/officeart/2005/8/layout/list1"/>
    <dgm:cxn modelId="{8630FC0E-7A9C-4DD4-871A-B07D3DBA64C7}" type="presParOf" srcId="{55650926-09A6-47C8-925A-C07AEC384613}" destId="{A263D713-00B5-4A3B-9FBC-0A5997674C54}" srcOrd="1" destOrd="0" presId="urn:microsoft.com/office/officeart/2005/8/layout/list1"/>
    <dgm:cxn modelId="{0E5F4B15-8959-420C-99CF-6125DE7D28D4}" type="presParOf" srcId="{5313C88C-6531-4398-A31B-F0BF82D00DFF}" destId="{9D249C3A-94EE-4D95-8402-69E16DC72D7F}" srcOrd="1" destOrd="0" presId="urn:microsoft.com/office/officeart/2005/8/layout/list1"/>
    <dgm:cxn modelId="{7E79FBA9-E5A3-4BCD-AB32-5A7A7AA1DFBA}" type="presParOf" srcId="{5313C88C-6531-4398-A31B-F0BF82D00DFF}" destId="{26FBC73A-FE15-4E07-A666-A83B5E9DDE4B}" srcOrd="2" destOrd="0" presId="urn:microsoft.com/office/officeart/2005/8/layout/list1"/>
    <dgm:cxn modelId="{10182A53-EA67-455D-A446-7531D491AA7F}" type="presParOf" srcId="{5313C88C-6531-4398-A31B-F0BF82D00DFF}" destId="{D2153182-B333-44A2-A38A-BA0B79438C5E}" srcOrd="3" destOrd="0" presId="urn:microsoft.com/office/officeart/2005/8/layout/list1"/>
    <dgm:cxn modelId="{D30B2D74-A33D-4252-8B28-0B42AEAC6636}" type="presParOf" srcId="{5313C88C-6531-4398-A31B-F0BF82D00DFF}" destId="{9BA59DC8-98D5-4FB4-B88B-A15874314650}" srcOrd="4" destOrd="0" presId="urn:microsoft.com/office/officeart/2005/8/layout/list1"/>
    <dgm:cxn modelId="{B90AD824-60BA-4CD2-88BA-99DB6E9A8A96}" type="presParOf" srcId="{9BA59DC8-98D5-4FB4-B88B-A15874314650}" destId="{CBD16CF4-57EA-4F79-BA84-3B34669110F5}" srcOrd="0" destOrd="0" presId="urn:microsoft.com/office/officeart/2005/8/layout/list1"/>
    <dgm:cxn modelId="{01B677DB-DE01-4D6B-8A35-35F39E28EB97}" type="presParOf" srcId="{9BA59DC8-98D5-4FB4-B88B-A15874314650}" destId="{A665B632-CF56-4AE4-A674-BD958A198259}" srcOrd="1" destOrd="0" presId="urn:microsoft.com/office/officeart/2005/8/layout/list1"/>
    <dgm:cxn modelId="{79EAB234-3962-474D-9928-D4C328A3E52F}" type="presParOf" srcId="{5313C88C-6531-4398-A31B-F0BF82D00DFF}" destId="{E5D207E5-8DE3-4D5D-B5DB-5DA90EB5C167}" srcOrd="5" destOrd="0" presId="urn:microsoft.com/office/officeart/2005/8/layout/list1"/>
    <dgm:cxn modelId="{3BB52A64-1E29-41DB-A4EE-DDF767131A09}" type="presParOf" srcId="{5313C88C-6531-4398-A31B-F0BF82D00DFF}" destId="{B9B9E991-CB03-45AA-80EC-8CE8606A69DF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8506DA7-57DE-4474-B56D-91D471D6AAD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E3C9C114-730D-4DC7-8F15-7BE2EFC4FFC9}">
      <dgm:prSet phldrT="[Texte]" custT="1"/>
      <dgm:spPr bwMode="auto">
        <a:solidFill>
          <a:srgbClr val="EE810A"/>
        </a:solidFill>
      </dgm:spPr>
      <dgm:t>
        <a:bodyPr/>
        <a:lstStyle/>
        <a:p>
          <a:pPr>
            <a:defRPr/>
          </a:pPr>
          <a:r>
            <a:rPr lang="fr-FR" sz="1800" b="1"/>
            <a:t>Comportement et Management des Hommes</a:t>
          </a:r>
          <a:endParaRPr/>
        </a:p>
      </dgm:t>
    </dgm:pt>
    <dgm:pt modelId="{8354885D-A4B1-43F1-9B11-B5EA4CA310D2}" type="parTrans" cxnId="{DE44E457-87C1-4959-AD94-70DFE917BF8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D2B2F1F-A42F-4FE5-9C39-3D79B87C4ABE}" type="sibTrans" cxnId="{DE44E457-87C1-4959-AD94-70DFE917BF8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65785F4-DFC7-400C-8700-BB663BBECC01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Fatéma SAFY-GODINEAU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Maître de conférences en sciences de gestion, LIREM/UPPA</a:t>
          </a:r>
          <a:endParaRPr/>
        </a:p>
      </dgm:t>
    </dgm:pt>
    <dgm:pt modelId="{878AB157-30F0-479F-BC66-615EDCC34E3A}" type="parTrans" cxnId="{D2BE9EB6-E044-4CEF-B902-90B34D7F4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2701D86-341A-49C6-95DD-52CFEC6AC5EB}" type="sibTrans" cxnId="{D2BE9EB6-E044-4CEF-B902-90B34D7F4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12DEDE4-4218-4531-B8BA-EDDB9FB6DB2D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Amar FALL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 Maître de conférences en sciences de gestion, LIREM/UPPA</a:t>
          </a:r>
          <a:endParaRPr/>
        </a:p>
      </dgm:t>
    </dgm:pt>
    <dgm:pt modelId="{89330143-5167-4BFB-A492-36F62EFCE540}" type="parTrans" cxnId="{B711E2CA-CB54-4C20-85B2-FE2DA990B68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51B0455-A8BE-4C31-B83A-593C57961B16}" type="sibTrans" cxnId="{B711E2CA-CB54-4C20-85B2-FE2DA990B68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00E174C-E873-44D1-A62E-86CC667F73BA}">
      <dgm:prSet phldrT="[Texte]" custT="1"/>
      <dgm:spPr bwMode="auto">
        <a:solidFill>
          <a:srgbClr val="EE810A"/>
        </a:solidFill>
      </dgm:spPr>
      <dgm:t>
        <a:bodyPr/>
        <a:lstStyle/>
        <a:p>
          <a:pPr>
            <a:defRPr/>
          </a:pPr>
          <a:r>
            <a:rPr lang="fr-FR" sz="1800" b="1"/>
            <a:t>NTIC</a:t>
          </a:r>
          <a:endParaRPr/>
        </a:p>
      </dgm:t>
    </dgm:pt>
    <dgm:pt modelId="{C731E5CA-271C-4A2F-833C-5E1C191EAD68}" type="parTrans" cxnId="{3573DB48-4149-4FB7-A24B-C60815C08D4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9A9EA25-A3F0-43E0-A47A-7AA35BC0A1EA}" type="sibTrans" cxnId="{3573DB48-4149-4FB7-A24B-C60815C08D4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D72B686-5304-4E83-BC2B-8F8AC5792D42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Jean-Pierre JAMBES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Maître de conférences en aménagement du territoire, LIREM/UPPA</a:t>
          </a:r>
          <a:endParaRPr/>
        </a:p>
      </dgm:t>
    </dgm:pt>
    <dgm:pt modelId="{AF222B93-81B3-4336-902A-4217B1731B7D}" type="parTrans" cxnId="{53F177C4-5135-4A67-BCD1-E863EC66EC3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1F2F153-65D2-42AB-9485-FE758805B30D}" type="sibTrans" cxnId="{53F177C4-5135-4A67-BCD1-E863EC66EC3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D63BEC4-A771-4E8A-ACE3-03AD26EAD393}">
      <dgm:prSet phldrT="[Texte]" custT="1"/>
      <dgm:spPr bwMode="auto">
        <a:solidFill>
          <a:srgbClr val="EE810A"/>
        </a:solidFill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800" b="1">
              <a:solidFill>
                <a:schemeClr val="bg1"/>
              </a:solidFill>
            </a:rPr>
            <a:t>Marketing territorial et communication publique</a:t>
          </a:r>
          <a:endParaRPr/>
        </a:p>
      </dgm:t>
    </dgm:pt>
    <dgm:pt modelId="{CBAFFF68-F619-474A-94E9-9A3578FF81C5}" type="parTrans" cxnId="{AB25AD32-D9B7-4E81-899D-8BDDD8FB0E9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7527B27-8B22-4D33-A0CB-DA7726C9C580}" type="sibTrans" cxnId="{AB25AD32-D9B7-4E81-899D-8BDDD8FB0E93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FAECA77-8186-4D93-8B6E-30DD72F28BA8}">
      <dgm:prSet phldrT="[Texte]" custT="1"/>
      <dgm:spPr bwMode="auto">
        <a:solidFill>
          <a:schemeClr val="bg1"/>
        </a:solidFill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Camille CHAMARD, 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Directeur de l’IAE Pau-Bayonne,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LIREM/UPPA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913EBC0-7491-4A00-84A9-515969D643BA}" type="parTrans" cxnId="{6DBA863D-0666-48B8-A7FD-0F87ADF179C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0BDB444-2789-4B88-9671-24D8302F361E}" type="sibTrans" cxnId="{6DBA863D-0666-48B8-A7FD-0F87ADF179C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494E03A-F499-3844-BCD4-1BF8B9EC3F5C}">
      <dgm:prSet phldrT="[Texte]" custT="1"/>
      <dgm:spPr bwMode="auto">
        <a:ln>
          <a:solidFill>
            <a:srgbClr val="F39404"/>
          </a:solidFill>
        </a:ln>
      </dgm:spPr>
      <dgm:t>
        <a:bodyPr/>
        <a:lstStyle/>
        <a:p>
          <a:pPr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Marc OHANA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Professeur, Kedge Business School</a:t>
          </a:r>
          <a:endParaRPr/>
        </a:p>
      </dgm:t>
    </dgm:pt>
    <dgm:pt modelId="{DED5C5AA-8065-4F46-9EF2-ADFE376E2C06}" type="parTrans" cxnId="{2BBCAFE6-41E3-F744-A97C-E625F32FC6D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FE06657-B12F-BD44-A3DD-0D52B6CAAC6E}" type="sibTrans" cxnId="{2BBCAFE6-41E3-F744-A97C-E625F32FC6D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313C88C-6531-4398-A31B-F0BF82D00DFF}" type="pres">
      <dgm:prSet presAssocID="{78506DA7-57DE-4474-B56D-91D471D6AADA}" presName="linear" presStyleCnt="0">
        <dgm:presLayoutVars>
          <dgm:dir val="norm"/>
          <dgm:animLvl val="lvl"/>
          <dgm:resizeHandles val="exact"/>
        </dgm:presLayoutVars>
      </dgm:prSet>
      <dgm:spPr bwMode="auto"/>
    </dgm:pt>
    <dgm:pt modelId="{E3783092-547A-40A9-828D-CE72B8E395FF}" type="pres">
      <dgm:prSet presAssocID="{E3C9C114-730D-4DC7-8F15-7BE2EFC4FFC9}" presName="parentLin" presStyleCnt="0"/>
      <dgm:spPr bwMode="auto"/>
    </dgm:pt>
    <dgm:pt modelId="{6A2D7132-8941-470B-91BF-DE1BDE9198AA}" type="pres">
      <dgm:prSet presAssocID="{E3C9C114-730D-4DC7-8F15-7BE2EFC4FFC9}" presName="parentLeftMargin" presStyleLbl="node1" presStyleIdx="0" presStyleCnt="3"/>
      <dgm:spPr bwMode="auto"/>
    </dgm:pt>
    <dgm:pt modelId="{02C22374-B330-4AD1-81BB-78D6A82839BB}" type="pres">
      <dgm:prSet custLinFactNeighborX="-13978" custLinFactNeighborY="-10216" custScaleX="110386" custScaleY="34575" presAssocID="{E3C9C114-730D-4DC7-8F15-7BE2EFC4FFC9}" presName="parentText" presStyleLbl="node1" presStyleIdx="0" presStyleCnt="3">
        <dgm:presLayoutVars>
          <dgm:chMax val="0"/>
          <dgm:bulletEnabled val="1"/>
        </dgm:presLayoutVars>
      </dgm:prSet>
      <dgm:spPr bwMode="auto"/>
    </dgm:pt>
    <dgm:pt modelId="{31A12DE8-D236-441C-86A3-856906EDC054}" type="pres">
      <dgm:prSet presAssocID="{E3C9C114-730D-4DC7-8F15-7BE2EFC4FFC9}" presName="negativeSpace" presStyleCnt="0"/>
      <dgm:spPr bwMode="auto"/>
    </dgm:pt>
    <dgm:pt modelId="{9A4DC642-5C94-4688-B49F-1194F2F7E13D}" type="pres">
      <dgm:prSet custLinFactNeighborY="100000" custLinFactY="727" custScaleY="71171" presAssocID="{E3C9C114-730D-4DC7-8F15-7BE2EFC4FFC9}" presName="childText" presStyleLbl="conFgAcc1" presStyleIdx="0" presStyleCnt="3">
        <dgm:presLayoutVars>
          <dgm:bulletEnabled val="1"/>
        </dgm:presLayoutVars>
      </dgm:prSet>
      <dgm:spPr bwMode="auto"/>
    </dgm:pt>
    <dgm:pt modelId="{B9B5790A-0084-42C2-868B-62D303B03F3B}" type="pres">
      <dgm:prSet presAssocID="{7D2B2F1F-A42F-4FE5-9C39-3D79B87C4ABE}" presName="spaceBetweenRectangles" presStyleCnt="0"/>
      <dgm:spPr bwMode="auto"/>
    </dgm:pt>
    <dgm:pt modelId="{B56683B7-A696-4ABB-BCE4-75BE4CA90D37}" type="pres">
      <dgm:prSet presAssocID="{700E174C-E873-44D1-A62E-86CC667F73BA}" presName="parentLin" presStyleCnt="0"/>
      <dgm:spPr bwMode="auto"/>
    </dgm:pt>
    <dgm:pt modelId="{7B0AC6A9-23A0-4F42-B9A2-0F05CB6AA42B}" type="pres">
      <dgm:prSet presAssocID="{700E174C-E873-44D1-A62E-86CC667F73BA}" presName="parentLeftMargin" presStyleLbl="node1" presStyleIdx="0" presStyleCnt="3"/>
      <dgm:spPr bwMode="auto"/>
    </dgm:pt>
    <dgm:pt modelId="{39DCA3AE-328F-42E9-9E8C-0133AE5DDD8B}" type="pres">
      <dgm:prSet custLinFactNeighborY="-9676" custScaleX="108907" custScaleY="33378" presAssocID="{700E174C-E873-44D1-A62E-86CC667F73BA}" presName="parentText" presStyleLbl="node1" presStyleIdx="1" presStyleCnt="3">
        <dgm:presLayoutVars>
          <dgm:chMax val="0"/>
          <dgm:bulletEnabled val="1"/>
        </dgm:presLayoutVars>
      </dgm:prSet>
      <dgm:spPr bwMode="auto"/>
    </dgm:pt>
    <dgm:pt modelId="{60967EF5-278E-454E-89C0-1E2F82E46EDC}" type="pres">
      <dgm:prSet presAssocID="{700E174C-E873-44D1-A62E-86CC667F73BA}" presName="negativeSpace" presStyleCnt="0"/>
      <dgm:spPr bwMode="auto"/>
    </dgm:pt>
    <dgm:pt modelId="{213114DF-D832-45F0-A9FB-BFEED1E5D85A}" type="pres">
      <dgm:prSet custLinFactNeighborY="100000" custLinFactY="3492" custScaleY="51388" presAssocID="{700E174C-E873-44D1-A62E-86CC667F73BA}" presName="childText" presStyleLbl="conFgAcc1" presStyleIdx="1" presStyleCnt="3">
        <dgm:presLayoutVars>
          <dgm:bulletEnabled val="1"/>
        </dgm:presLayoutVars>
      </dgm:prSet>
      <dgm:spPr bwMode="auto"/>
    </dgm:pt>
    <dgm:pt modelId="{EB8B4D27-227A-48D5-9DD2-B8A6C0AD4604}" type="pres">
      <dgm:prSet presAssocID="{E9A9EA25-A3F0-43E0-A47A-7AA35BC0A1EA}" presName="spaceBetweenRectangles" presStyleCnt="0"/>
      <dgm:spPr bwMode="auto"/>
    </dgm:pt>
    <dgm:pt modelId="{442130E2-ED7C-46EB-BEBC-3525080DC21D}" type="pres">
      <dgm:prSet presAssocID="{4D63BEC4-A771-4E8A-ACE3-03AD26EAD393}" presName="parentLin" presStyleCnt="0"/>
      <dgm:spPr bwMode="auto"/>
    </dgm:pt>
    <dgm:pt modelId="{361885BB-D9FD-4676-A6CD-14764404D017}" type="pres">
      <dgm:prSet presAssocID="{4D63BEC4-A771-4E8A-ACE3-03AD26EAD393}" presName="parentLeftMargin" presStyleLbl="node1" presStyleIdx="1" presStyleCnt="3"/>
      <dgm:spPr bwMode="auto"/>
    </dgm:pt>
    <dgm:pt modelId="{66E8A85F-8C16-4291-936C-6BC7661E1BD1}" type="pres">
      <dgm:prSet custLinFactNeighborX="-2994" custLinFactNeighborY="-1540" custScaleX="108817" custScaleY="28952" presAssocID="{4D63BEC4-A771-4E8A-ACE3-03AD26EAD393}" presName="parentText" presStyleLbl="node1" presStyleIdx="2" presStyleCnt="3">
        <dgm:presLayoutVars>
          <dgm:chMax val="0"/>
          <dgm:bulletEnabled val="1"/>
        </dgm:presLayoutVars>
      </dgm:prSet>
      <dgm:spPr bwMode="auto"/>
    </dgm:pt>
    <dgm:pt modelId="{20D0C4F1-F0E2-4EF3-91F7-7D707FBACC96}" type="pres">
      <dgm:prSet presAssocID="{4D63BEC4-A771-4E8A-ACE3-03AD26EAD393}" presName="negativeSpace" presStyleCnt="0"/>
      <dgm:spPr bwMode="auto"/>
    </dgm:pt>
    <dgm:pt modelId="{7E7DC417-3BC2-4F64-B8D0-2484DFEF1A52}" type="pres">
      <dgm:prSet custLinFactNeighborY="61885" custScaleY="56797" presAssocID="{4D63BEC4-A771-4E8A-ACE3-03AD26EAD393}" presName="childText" presStyleLbl="conFgAcc1" presStyleIdx="2" presStyleCnt="3">
        <dgm:presLayoutVars>
          <dgm:bulletEnabled val="1"/>
        </dgm:presLayoutVars>
      </dgm:prSet>
      <dgm:spPr bwMode="auto"/>
    </dgm:pt>
  </dgm:ptLst>
  <dgm:cxnLst>
    <dgm:cxn modelId="{B936A503-6644-47EB-B11C-765268162C45}" type="presOf" srcId="{4D63BEC4-A771-4E8A-ACE3-03AD26EAD393}" destId="{66E8A85F-8C16-4291-936C-6BC7661E1BD1}" srcOrd="1" destOrd="0" presId="urn:microsoft.com/office/officeart/2005/8/layout/list1"/>
    <dgm:cxn modelId="{D87A081F-6868-D542-B70A-49B78F4CE132}" type="presOf" srcId="{5494E03A-F499-3844-BCD4-1BF8B9EC3F5C}" destId="{9A4DC642-5C94-4688-B49F-1194F2F7E13D}" srcOrd="0" destOrd="2" presId="urn:microsoft.com/office/officeart/2005/8/layout/list1"/>
    <dgm:cxn modelId="{AB25AD32-D9B7-4E81-899D-8BDDD8FB0E93}" srcId="{78506DA7-57DE-4474-B56D-91D471D6AADA}" destId="{4D63BEC4-A771-4E8A-ACE3-03AD26EAD393}" srcOrd="2" destOrd="0" parTransId="{CBAFFF68-F619-474A-94E9-9A3578FF81C5}" sibTransId="{17527B27-8B22-4D33-A0CB-DA7726C9C580}"/>
    <dgm:cxn modelId="{A9543B33-8C92-45BA-93D5-AD9A5179A99A}" type="presOf" srcId="{DFAECA77-8186-4D93-8B6E-30DD72F28BA8}" destId="{7E7DC417-3BC2-4F64-B8D0-2484DFEF1A52}" srcOrd="0" destOrd="0" presId="urn:microsoft.com/office/officeart/2005/8/layout/list1"/>
    <dgm:cxn modelId="{6DBA863D-0666-48B8-A7FD-0F87ADF179C2}" srcId="{4D63BEC4-A771-4E8A-ACE3-03AD26EAD393}" destId="{DFAECA77-8186-4D93-8B6E-30DD72F28BA8}" srcOrd="0" destOrd="0" parTransId="{0913EBC0-7491-4A00-84A9-515969D643BA}" sibTransId="{F0BDB444-2789-4B88-9671-24D8302F361E}"/>
    <dgm:cxn modelId="{3573DB48-4149-4FB7-A24B-C60815C08D44}" srcId="{78506DA7-57DE-4474-B56D-91D471D6AADA}" destId="{700E174C-E873-44D1-A62E-86CC667F73BA}" srcOrd="1" destOrd="0" parTransId="{C731E5CA-271C-4A2F-833C-5E1C191EAD68}" sibTransId="{E9A9EA25-A3F0-43E0-A47A-7AA35BC0A1EA}"/>
    <dgm:cxn modelId="{30A96B69-8E5C-4FA1-84C6-F98E0147BD30}" type="presOf" srcId="{5D72B686-5304-4E83-BC2B-8F8AC5792D42}" destId="{213114DF-D832-45F0-A9FB-BFEED1E5D85A}" srcOrd="0" destOrd="0" presId="urn:microsoft.com/office/officeart/2005/8/layout/list1"/>
    <dgm:cxn modelId="{0FB5744D-0640-45FC-B8EB-BC4C5CB0374A}" type="presOf" srcId="{4D63BEC4-A771-4E8A-ACE3-03AD26EAD393}" destId="{361885BB-D9FD-4676-A6CD-14764404D017}" srcOrd="0" destOrd="0" presId="urn:microsoft.com/office/officeart/2005/8/layout/list1"/>
    <dgm:cxn modelId="{9B460470-4A48-4D08-B06D-89933A85AE05}" type="presOf" srcId="{700E174C-E873-44D1-A62E-86CC667F73BA}" destId="{7B0AC6A9-23A0-4F42-B9A2-0F05CB6AA42B}" srcOrd="0" destOrd="0" presId="urn:microsoft.com/office/officeart/2005/8/layout/list1"/>
    <dgm:cxn modelId="{DE44E457-87C1-4959-AD94-70DFE917BF8E}" srcId="{78506DA7-57DE-4474-B56D-91D471D6AADA}" destId="{E3C9C114-730D-4DC7-8F15-7BE2EFC4FFC9}" srcOrd="0" destOrd="0" parTransId="{8354885D-A4B1-43F1-9B11-B5EA4CA310D2}" sibTransId="{7D2B2F1F-A42F-4FE5-9C39-3D79B87C4ABE}"/>
    <dgm:cxn modelId="{48C39183-1CD6-4EDC-9588-2FD34B3EB3E3}" type="presOf" srcId="{E3C9C114-730D-4DC7-8F15-7BE2EFC4FFC9}" destId="{6A2D7132-8941-470B-91BF-DE1BDE9198AA}" srcOrd="0" destOrd="0" presId="urn:microsoft.com/office/officeart/2005/8/layout/list1"/>
    <dgm:cxn modelId="{C2D4E28C-E24D-4F96-88CA-5CC421FA30D3}" type="presOf" srcId="{78506DA7-57DE-4474-B56D-91D471D6AADA}" destId="{5313C88C-6531-4398-A31B-F0BF82D00DFF}" srcOrd="0" destOrd="0" presId="urn:microsoft.com/office/officeart/2005/8/layout/list1"/>
    <dgm:cxn modelId="{32DA52A7-4B6D-4DFA-BAC4-5368232F2559}" type="presOf" srcId="{A12DEDE4-4218-4531-B8BA-EDDB9FB6DB2D}" destId="{9A4DC642-5C94-4688-B49F-1194F2F7E13D}" srcOrd="0" destOrd="1" presId="urn:microsoft.com/office/officeart/2005/8/layout/list1"/>
    <dgm:cxn modelId="{24E0F1B1-C228-484A-9BF6-6C007A87535B}" type="presOf" srcId="{F65785F4-DFC7-400C-8700-BB663BBECC01}" destId="{9A4DC642-5C94-4688-B49F-1194F2F7E13D}" srcOrd="0" destOrd="0" presId="urn:microsoft.com/office/officeart/2005/8/layout/list1"/>
    <dgm:cxn modelId="{D2BE9EB6-E044-4CEF-B902-90B34D7F4C27}" srcId="{E3C9C114-730D-4DC7-8F15-7BE2EFC4FFC9}" destId="{F65785F4-DFC7-400C-8700-BB663BBECC01}" srcOrd="0" destOrd="0" parTransId="{878AB157-30F0-479F-BC66-615EDCC34E3A}" sibTransId="{E2701D86-341A-49C6-95DD-52CFEC6AC5EB}"/>
    <dgm:cxn modelId="{53F177C4-5135-4A67-BCD1-E863EC66EC3A}" srcId="{700E174C-E873-44D1-A62E-86CC667F73BA}" destId="{5D72B686-5304-4E83-BC2B-8F8AC5792D42}" srcOrd="0" destOrd="0" parTransId="{AF222B93-81B3-4336-902A-4217B1731B7D}" sibTransId="{C1F2F153-65D2-42AB-9485-FE758805B30D}"/>
    <dgm:cxn modelId="{B711E2CA-CB54-4C20-85B2-FE2DA990B689}" srcId="{E3C9C114-730D-4DC7-8F15-7BE2EFC4FFC9}" destId="{A12DEDE4-4218-4531-B8BA-EDDB9FB6DB2D}" srcOrd="1" destOrd="0" parTransId="{89330143-5167-4BFB-A492-36F62EFCE540}" sibTransId="{E51B0455-A8BE-4C31-B83A-593C57961B16}"/>
    <dgm:cxn modelId="{4AC071D2-7203-44A7-91E6-28944E435794}" type="presOf" srcId="{E3C9C114-730D-4DC7-8F15-7BE2EFC4FFC9}" destId="{02C22374-B330-4AD1-81BB-78D6A82839BB}" srcOrd="1" destOrd="0" presId="urn:microsoft.com/office/officeart/2005/8/layout/list1"/>
    <dgm:cxn modelId="{74C2F7DB-89D4-42E4-838D-9F444839FAB1}" type="presOf" srcId="{700E174C-E873-44D1-A62E-86CC667F73BA}" destId="{39DCA3AE-328F-42E9-9E8C-0133AE5DDD8B}" srcOrd="1" destOrd="0" presId="urn:microsoft.com/office/officeart/2005/8/layout/list1"/>
    <dgm:cxn modelId="{2BBCAFE6-41E3-F744-A97C-E625F32FC6DB}" srcId="{E3C9C114-730D-4DC7-8F15-7BE2EFC4FFC9}" destId="{5494E03A-F499-3844-BCD4-1BF8B9EC3F5C}" srcOrd="2" destOrd="0" parTransId="{DED5C5AA-8065-4F46-9EF2-ADFE376E2C06}" sibTransId="{EFE06657-B12F-BD44-A3DD-0D52B6CAAC6E}"/>
    <dgm:cxn modelId="{CFB4778C-3D0B-4B9D-96C5-34747EB81617}" type="presParOf" srcId="{5313C88C-6531-4398-A31B-F0BF82D00DFF}" destId="{E3783092-547A-40A9-828D-CE72B8E395FF}" srcOrd="0" destOrd="0" presId="urn:microsoft.com/office/officeart/2005/8/layout/list1"/>
    <dgm:cxn modelId="{198F6FAA-4E2E-4550-BB21-0E1F2FB1FE36}" type="presParOf" srcId="{E3783092-547A-40A9-828D-CE72B8E395FF}" destId="{6A2D7132-8941-470B-91BF-DE1BDE9198AA}" srcOrd="0" destOrd="0" presId="urn:microsoft.com/office/officeart/2005/8/layout/list1"/>
    <dgm:cxn modelId="{C4111DF1-2886-4476-9B78-DACBA467404D}" type="presParOf" srcId="{E3783092-547A-40A9-828D-CE72B8E395FF}" destId="{02C22374-B330-4AD1-81BB-78D6A82839BB}" srcOrd="1" destOrd="0" presId="urn:microsoft.com/office/officeart/2005/8/layout/list1"/>
    <dgm:cxn modelId="{421FB08D-B181-48E7-BD36-F876C68A3950}" type="presParOf" srcId="{5313C88C-6531-4398-A31B-F0BF82D00DFF}" destId="{31A12DE8-D236-441C-86A3-856906EDC054}" srcOrd="1" destOrd="0" presId="urn:microsoft.com/office/officeart/2005/8/layout/list1"/>
    <dgm:cxn modelId="{6CA012F5-EA5D-471C-80AE-A9FA03644FB5}" type="presParOf" srcId="{5313C88C-6531-4398-A31B-F0BF82D00DFF}" destId="{9A4DC642-5C94-4688-B49F-1194F2F7E13D}" srcOrd="2" destOrd="0" presId="urn:microsoft.com/office/officeart/2005/8/layout/list1"/>
    <dgm:cxn modelId="{184C1B67-6C15-4F3C-ABA4-B66956E3D382}" type="presParOf" srcId="{5313C88C-6531-4398-A31B-F0BF82D00DFF}" destId="{B9B5790A-0084-42C2-868B-62D303B03F3B}" srcOrd="3" destOrd="0" presId="urn:microsoft.com/office/officeart/2005/8/layout/list1"/>
    <dgm:cxn modelId="{1BE10416-1934-4711-9BBA-CEE239A720D9}" type="presParOf" srcId="{5313C88C-6531-4398-A31B-F0BF82D00DFF}" destId="{B56683B7-A696-4ABB-BCE4-75BE4CA90D37}" srcOrd="4" destOrd="0" presId="urn:microsoft.com/office/officeart/2005/8/layout/list1"/>
    <dgm:cxn modelId="{EE18D40A-3520-422B-8D69-9C4D501E8413}" type="presParOf" srcId="{B56683B7-A696-4ABB-BCE4-75BE4CA90D37}" destId="{7B0AC6A9-23A0-4F42-B9A2-0F05CB6AA42B}" srcOrd="0" destOrd="0" presId="urn:microsoft.com/office/officeart/2005/8/layout/list1"/>
    <dgm:cxn modelId="{6AD8C80E-24B5-4CFB-BD39-8A69BD7F52F1}" type="presParOf" srcId="{B56683B7-A696-4ABB-BCE4-75BE4CA90D37}" destId="{39DCA3AE-328F-42E9-9E8C-0133AE5DDD8B}" srcOrd="1" destOrd="0" presId="urn:microsoft.com/office/officeart/2005/8/layout/list1"/>
    <dgm:cxn modelId="{14D8EBA9-4AC7-4DA6-BF04-8A6C98C60575}" type="presParOf" srcId="{5313C88C-6531-4398-A31B-F0BF82D00DFF}" destId="{60967EF5-278E-454E-89C0-1E2F82E46EDC}" srcOrd="5" destOrd="0" presId="urn:microsoft.com/office/officeart/2005/8/layout/list1"/>
    <dgm:cxn modelId="{3A2A60E0-F6C6-473E-A8A2-0EF781321F7D}" type="presParOf" srcId="{5313C88C-6531-4398-A31B-F0BF82D00DFF}" destId="{213114DF-D832-45F0-A9FB-BFEED1E5D85A}" srcOrd="6" destOrd="0" presId="urn:microsoft.com/office/officeart/2005/8/layout/list1"/>
    <dgm:cxn modelId="{D4139F5B-239D-4F2C-B515-6326A20FDE31}" type="presParOf" srcId="{5313C88C-6531-4398-A31B-F0BF82D00DFF}" destId="{EB8B4D27-227A-48D5-9DD2-B8A6C0AD4604}" srcOrd="7" destOrd="0" presId="urn:microsoft.com/office/officeart/2005/8/layout/list1"/>
    <dgm:cxn modelId="{7F0F3614-3B42-482C-AA19-7B1B860D0741}" type="presParOf" srcId="{5313C88C-6531-4398-A31B-F0BF82D00DFF}" destId="{442130E2-ED7C-46EB-BEBC-3525080DC21D}" srcOrd="8" destOrd="0" presId="urn:microsoft.com/office/officeart/2005/8/layout/list1"/>
    <dgm:cxn modelId="{3142A6AB-8111-447F-B41A-9998C17FC015}" type="presParOf" srcId="{442130E2-ED7C-46EB-BEBC-3525080DC21D}" destId="{361885BB-D9FD-4676-A6CD-14764404D017}" srcOrd="0" destOrd="0" presId="urn:microsoft.com/office/officeart/2005/8/layout/list1"/>
    <dgm:cxn modelId="{A7DA48CA-5AC1-42CF-8762-9BA93BF9DF12}" type="presParOf" srcId="{442130E2-ED7C-46EB-BEBC-3525080DC21D}" destId="{66E8A85F-8C16-4291-936C-6BC7661E1BD1}" srcOrd="1" destOrd="0" presId="urn:microsoft.com/office/officeart/2005/8/layout/list1"/>
    <dgm:cxn modelId="{570D4F7B-7C1F-4720-8D61-6B5DA347B2FC}" type="presParOf" srcId="{5313C88C-6531-4398-A31B-F0BF82D00DFF}" destId="{20D0C4F1-F0E2-4EF3-91F7-7D707FBACC96}" srcOrd="9" destOrd="0" presId="urn:microsoft.com/office/officeart/2005/8/layout/list1"/>
    <dgm:cxn modelId="{D863F487-0B61-42BF-80AE-02FF2E340884}" type="presParOf" srcId="{5313C88C-6531-4398-A31B-F0BF82D00DFF}" destId="{7E7DC417-3BC2-4F64-B8D0-2484DFEF1A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13417544" name=""/>
      <dsp:cNvGrpSpPr/>
    </dsp:nvGrpSpPr>
    <dsp:grpSpPr bwMode="auto">
      <a:xfrm>
        <a:off x="0" y="0"/>
        <a:ext cx="6929486" cy="6215106"/>
        <a:chOff x="0" y="0"/>
        <a:chExt cx="6929486" cy="6215106"/>
      </a:xfrm>
    </dsp:grpSpPr>
    <dsp:sp modelId="{26FBC73A-FE15-4E07-A666-A83B5E9DDE4B}">
      <dsp:nvSpPr>
        <dsp:cNvPr id="0" name=""/>
        <dsp:cNvSpPr/>
      </dsp:nvSpPr>
      <dsp:spPr bwMode="auto">
        <a:xfrm>
          <a:off x="142886" y="1250514"/>
          <a:ext cx="6786599" cy="12858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7805" tIns="499872" rIns="5378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David CARASSUS,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Professeur en sciences de gestion, LIREM/UPPA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Christophe FAVOREU,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 Professeur en stratégie, HDR (Groupe ESC Toulouse)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2886" y="1250514"/>
        <a:ext cx="6786599" cy="1285846"/>
      </dsp:txXfrm>
    </dsp:sp>
    <dsp:sp modelId="{A263D713-00B5-4A3B-9FBC-0A5997674C54}">
      <dsp:nvSpPr>
        <dsp:cNvPr id="0" name=""/>
        <dsp:cNvSpPr/>
      </dsp:nvSpPr>
      <dsp:spPr bwMode="auto">
        <a:xfrm>
          <a:off x="357190" y="1007164"/>
          <a:ext cx="4850640" cy="655655"/>
        </a:xfrm>
        <a:prstGeom prst="roundRect">
          <a:avLst>
            <a:gd name="adj" fmla="val 16667"/>
          </a:avLst>
        </a:prstGeom>
        <a:solidFill>
          <a:srgbClr val="EE8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800" b="1"/>
            <a:t>Politique</a:t>
          </a:r>
          <a:r>
            <a:rPr lang="fr-FR" sz="1800" b="1"/>
            <a:t> et stratégie</a:t>
          </a:r>
          <a:endParaRPr lang="fr-FR" sz="1800" b="1"/>
        </a:p>
      </dsp:txBody>
      <dsp:txXfrm>
        <a:off x="389196" y="1039170"/>
        <a:ext cx="4786628" cy="591643"/>
      </dsp:txXfrm>
    </dsp:sp>
    <dsp:sp modelId="{B9B9E991-CB03-45AA-80EC-8CE8606A69DF}">
      <dsp:nvSpPr>
        <dsp:cNvPr id="0" name=""/>
        <dsp:cNvSpPr/>
      </dsp:nvSpPr>
      <dsp:spPr bwMode="auto">
        <a:xfrm>
          <a:off x="126185" y="2752118"/>
          <a:ext cx="6786599" cy="1497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7805" tIns="499872" rIns="537805" bIns="106680" numCol="1" spcCol="1270" anchor="t" anchorCtr="0">
          <a:noAutofit/>
        </a:bodyPr>
        <a:lstStyle/>
        <a:p>
          <a:pPr marL="0" marR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 Céline CHATELIN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HDR en sciences de gestion, LIREM/UPPA</a:t>
          </a:r>
          <a:endParaRPr lang="fr-FR" sz="1500">
            <a:solidFill>
              <a:schemeClr val="tx1"/>
            </a:solidFill>
          </a:endParaRPr>
        </a:p>
        <a:p>
          <a:pPr marL="0" marR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 Mathilde COLLINET-OURTHE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Docteure en sciences de gestion</a:t>
          </a:r>
          <a:endParaRPr/>
        </a:p>
        <a:p>
          <a:pPr marL="0" marR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/>
            <a:buChar char="•"/>
            <a:defRPr/>
          </a:pP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Asmaa ATA,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Docteure en sciences de gestion, LIREM/UPPA</a:t>
          </a:r>
          <a:endParaRPr/>
        </a:p>
      </dsp:txBody>
      <dsp:txXfrm>
        <a:off x="126185" y="2752118"/>
        <a:ext cx="6786599" cy="1497296"/>
      </dsp:txXfrm>
    </dsp:sp>
    <dsp:sp modelId="{A665B632-CF56-4AE4-A674-BD958A198259}">
      <dsp:nvSpPr>
        <dsp:cNvPr id="0" name=""/>
        <dsp:cNvSpPr/>
      </dsp:nvSpPr>
      <dsp:spPr bwMode="auto">
        <a:xfrm>
          <a:off x="357190" y="2555708"/>
          <a:ext cx="4850640" cy="613316"/>
        </a:xfrm>
        <a:prstGeom prst="roundRect">
          <a:avLst>
            <a:gd name="adj" fmla="val 16667"/>
          </a:avLst>
        </a:prstGeom>
        <a:solidFill>
          <a:srgbClr val="EE8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800" b="1"/>
            <a:t>Gouvernance et organisation </a:t>
          </a:r>
          <a:endParaRPr/>
        </a:p>
      </dsp:txBody>
      <dsp:txXfrm>
        <a:off x="387130" y="2585648"/>
        <a:ext cx="4790760" cy="553436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113660608" name=""/>
      <dsp:cNvGrpSpPr/>
    </dsp:nvGrpSpPr>
    <dsp:grpSpPr bwMode="auto">
      <a:xfrm>
        <a:off x="0" y="0"/>
        <a:ext cx="6929486" cy="5072098"/>
        <a:chOff x="0" y="0"/>
        <a:chExt cx="6929486" cy="5072098"/>
      </a:xfrm>
    </dsp:grpSpPr>
    <dsp:sp modelId="{9A4DC642-5C94-4688-B49F-1194F2F7E13D}">
      <dsp:nvSpPr>
        <dsp:cNvPr id="0" name=""/>
        <dsp:cNvSpPr/>
      </dsp:nvSpPr>
      <dsp:spPr bwMode="auto">
        <a:xfrm>
          <a:off x="0" y="1114691"/>
          <a:ext cx="6929486" cy="1685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7805" tIns="416560" rIns="5378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Fatéma SAFY-GODINEAU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Maître de conférences en sciences de gestion, LIREM/UPPA</a:t>
          </a:r>
          <a:endParaRPr/>
        </a:p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Amar FALL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,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 Maître de conférences en sciences de gestion, LIREM/UPPA</a:t>
          </a:r>
          <a:endParaRPr/>
        </a:p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Marc OHANA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Professeur, Kedge Business School</a:t>
          </a:r>
          <a:endParaRPr/>
        </a:p>
      </dsp:txBody>
      <dsp:txXfrm>
        <a:off x="0" y="1114691"/>
        <a:ext cx="6929486" cy="1685898"/>
      </dsp:txXfrm>
    </dsp:sp>
    <dsp:sp modelId="{02C22374-B330-4AD1-81BB-78D6A82839BB}">
      <dsp:nvSpPr>
        <dsp:cNvPr id="0" name=""/>
        <dsp:cNvSpPr/>
      </dsp:nvSpPr>
      <dsp:spPr bwMode="auto">
        <a:xfrm>
          <a:off x="298044" y="850283"/>
          <a:ext cx="5354476" cy="653218"/>
        </a:xfrm>
        <a:prstGeom prst="roundRect">
          <a:avLst>
            <a:gd name="adj" fmla="val 16667"/>
          </a:avLst>
        </a:prstGeom>
        <a:solidFill>
          <a:srgbClr val="EE8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800" b="1"/>
            <a:t>Comportement et Management des Hommes</a:t>
          </a:r>
          <a:endParaRPr/>
        </a:p>
      </dsp:txBody>
      <dsp:txXfrm>
        <a:off x="329931" y="882170"/>
        <a:ext cx="5290702" cy="589444"/>
      </dsp:txXfrm>
    </dsp:sp>
    <dsp:sp modelId="{213114DF-D832-45F0-A9FB-BFEED1E5D85A}">
      <dsp:nvSpPr>
        <dsp:cNvPr id="0" name=""/>
        <dsp:cNvSpPr/>
      </dsp:nvSpPr>
      <dsp:spPr bwMode="auto">
        <a:xfrm>
          <a:off x="0" y="2880052"/>
          <a:ext cx="6929486" cy="958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7805" tIns="416560" rIns="5378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Jean-Pierre JAMBES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, Maître de conférences en aménagement du territoire, LIREM/UPPA</a:t>
          </a:r>
          <a:endParaRPr/>
        </a:p>
      </dsp:txBody>
      <dsp:txXfrm>
        <a:off x="0" y="2880052"/>
        <a:ext cx="6929486" cy="958302"/>
      </dsp:txXfrm>
    </dsp:sp>
    <dsp:sp modelId="{39DCA3AE-328F-42E9-9E8C-0133AE5DDD8B}">
      <dsp:nvSpPr>
        <dsp:cNvPr id="0" name=""/>
        <dsp:cNvSpPr/>
      </dsp:nvSpPr>
      <dsp:spPr bwMode="auto">
        <a:xfrm>
          <a:off x="346474" y="2600562"/>
          <a:ext cx="5282686" cy="630602"/>
        </a:xfrm>
        <a:prstGeom prst="roundRect">
          <a:avLst>
            <a:gd name="adj" fmla="val 16667"/>
          </a:avLst>
        </a:prstGeom>
        <a:solidFill>
          <a:srgbClr val="EE81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800" b="1"/>
            <a:t>NTIC</a:t>
          </a:r>
          <a:endParaRPr/>
        </a:p>
      </dsp:txBody>
      <dsp:txXfrm>
        <a:off x="377258" y="2631346"/>
        <a:ext cx="5221118" cy="569035"/>
      </dsp:txXfrm>
    </dsp:sp>
    <dsp:sp modelId="{7E7DC417-3BC2-4F64-B8D0-2484DFEF1A52}">
      <dsp:nvSpPr>
        <dsp:cNvPr id="0" name=""/>
        <dsp:cNvSpPr/>
      </dsp:nvSpPr>
      <dsp:spPr bwMode="auto">
        <a:xfrm>
          <a:off x="0" y="3960170"/>
          <a:ext cx="6929486" cy="944647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37805" tIns="416560" rIns="5378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fr-FR" sz="1500" b="1">
              <a:solidFill>
                <a:schemeClr val="tx1">
                  <a:lumMod val="65000"/>
                  <a:lumOff val="35000"/>
                </a:schemeClr>
              </a:solidFill>
            </a:rPr>
            <a:t>Camille CHAMARD, </a:t>
          </a:r>
          <a:r>
            <a:rPr lang="fr-FR" sz="1500" b="0">
              <a:solidFill>
                <a:schemeClr val="tx1">
                  <a:lumMod val="65000"/>
                  <a:lumOff val="35000"/>
                </a:schemeClr>
              </a:solidFill>
            </a:rPr>
            <a:t>Directeur de l’IAE Pau-Bayonne, </a:t>
          </a:r>
          <a:r>
            <a:rPr lang="fr-FR" sz="1500">
              <a:solidFill>
                <a:schemeClr val="tx1">
                  <a:lumMod val="65000"/>
                  <a:lumOff val="35000"/>
                </a:schemeClr>
              </a:solidFill>
            </a:rPr>
            <a:t>LIREM/UPPA</a:t>
          </a:r>
          <a:endParaRPr lang="fr-FR" sz="1500" b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960170"/>
        <a:ext cx="6929486" cy="944647"/>
      </dsp:txXfrm>
    </dsp:sp>
    <dsp:sp modelId="{66E8A85F-8C16-4291-936C-6BC7661E1BD1}">
      <dsp:nvSpPr>
        <dsp:cNvPr id="0" name=""/>
        <dsp:cNvSpPr/>
      </dsp:nvSpPr>
      <dsp:spPr bwMode="auto">
        <a:xfrm>
          <a:off x="336100" y="3744140"/>
          <a:ext cx="5278369" cy="546984"/>
        </a:xfrm>
        <a:prstGeom prst="roundRect">
          <a:avLst>
            <a:gd name="adj" fmla="val 16667"/>
          </a:avLst>
        </a:prstGeom>
        <a:solidFill>
          <a:srgbClr val="EE810A"/>
        </a:solidFill>
        <a:ln w="25400" cap="flat" cmpd="sng" algn="ctr">
          <a:solidFill>
            <a:srgbClr val="F39404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83343" tIns="0" rIns="18334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800" b="1">
              <a:solidFill>
                <a:schemeClr val="bg1"/>
              </a:solidFill>
            </a:rPr>
            <a:t>Marketing territorial et communication publique</a:t>
          </a:r>
          <a:endParaRPr/>
        </a:p>
      </dsp:txBody>
      <dsp:txXfrm>
        <a:off x="362802" y="3770842"/>
        <a:ext cx="5224965" cy="49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4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342" y="0"/>
            <a:ext cx="294634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973DCD-4876-46A5-AA79-17B28F1A3BA4}" type="datetimeFigureOut">
              <a:rPr lang="fr-FR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599"/>
            <a:ext cx="294634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342" y="9431599"/>
            <a:ext cx="294634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A279BF-120C-4EB3-932B-EA810087DFFB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DD575C-99E1-BCDD-9AA0-7A0A62811CCD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3F5F55-714C-C574-7FA4-367B81148F90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78D92C-FA44-B6B2-670F-C4172EA6288D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 voir les données ? ce qui ne va pas 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Idem a voir avec les données 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BCDFB3-F69A-EFF6-1E7D-702ABF8DA0FC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DA279BF-120C-4EB3-932B-EA810087DFFB}" type="slidenum">
              <a:rPr lang="fr-FR"/>
              <a:t>15</a:t>
            </a:fld>
            <a:endParaRPr lang="fr-FR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Faire un tableau ou mettre les chiffres en ORANGE (grande taille)  devant les items (</a:t>
            </a:r>
            <a:r>
              <a:rPr lang="fr-FR"/>
              <a:t>cf</a:t>
            </a:r>
            <a:r>
              <a:rPr lang="fr-FR"/>
              <a:t> slide 5 par exemple)</a:t>
            </a:r>
            <a:endParaRPr/>
          </a:p>
          <a:p>
            <a:pPr>
              <a:defRPr/>
            </a:pPr>
            <a:r>
              <a:rPr lang="fr-FR"/>
              <a:t>Image EIT 2023 par ex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DA279BF-120C-4EB3-932B-EA810087DFFB}" type="slidenum">
              <a:rPr lang="fr-FR"/>
              <a:t>16</a:t>
            </a:fld>
            <a:endParaRPr lang="fr-FR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Faire un tableau ou mettre les chiffres en ORANGE (grande taille)  devant les items (</a:t>
            </a:r>
            <a:r>
              <a:rPr lang="fr-FR"/>
              <a:t>cf</a:t>
            </a:r>
            <a:r>
              <a:rPr lang="fr-FR"/>
              <a:t> slide 5 par exemple)</a:t>
            </a:r>
            <a:endParaRPr/>
          </a:p>
          <a:p>
            <a:pPr>
              <a:defRPr/>
            </a:pPr>
            <a:r>
              <a:rPr lang="fr-FR"/>
              <a:t>Image EIT 2023 par ex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DA279BF-120C-4EB3-932B-EA810087DFFB}" type="slidenum">
              <a:rPr lang="fr-FR"/>
              <a:t>17</a:t>
            </a:fld>
            <a:endParaRPr lang="fr-FR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DA279BF-120C-4EB3-932B-EA810087DFFB}" type="slidenum">
              <a:rPr lang="fr-FR"/>
              <a:t>18</a:t>
            </a:fld>
            <a:endParaRPr lang="fr-FR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une image en illustration de la Plaquette par ex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19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BD189D-B661-51E5-A777-21A1C85CFDB5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une image en illustration de la Plaquette par ex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EF00F7-0179-D0E1-06F0-742862823249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22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23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 voir sur al CRC 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25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26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E6EF1E-E66C-1C86-4DE4-8BA7C785918C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117B56-E5CA-D47B-A158-4CFB5E7CEF7F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29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189088-8249-1C8E-BEFA-5185F9EAC668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31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Compélter</a:t>
            </a:r>
            <a:r>
              <a:rPr lang="fr-FR"/>
              <a:t> des activités colloques 2023 (PMP David et Pascal, ACFAS Asmaa, Colloque </a:t>
            </a:r>
            <a:r>
              <a:rPr lang="fr-FR"/>
              <a:t>tarbes</a:t>
            </a:r>
            <a:r>
              <a:rPr lang="fr-FR"/>
              <a:t>, voir avec David Asmaa et Stéphanie pour la recension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32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33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34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35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36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37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38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39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BF1144-CA5B-42B3-7B77-4063E5FBA064}" type="slidenum">
              <a:rPr/>
              <a:t/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40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les </a:t>
            </a:r>
            <a:r>
              <a:rPr lang="fr-FR"/>
              <a:t>4 images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41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319AFD-C608-FADF-9DC9-B083B2B3AF9D}" type="slidenum">
              <a:rPr/>
              <a:t/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 slides par items 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DA279BF-120C-4EB3-932B-EA810087DFFB}" type="slidenum">
              <a:rPr lang="fr-FR"/>
              <a:t>43</a:t>
            </a:fld>
            <a:endParaRPr lang="fr-FR"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D560DB-934E-B787-3CFF-C8CC1635F8CB}" type="slidenum">
              <a:rPr/>
              <a:t/>
            </a:fld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1A0A68-7705-F53D-BF98-3B7CAAEF63B3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F7407E-556A-45FF-AED3-11B99A63974A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EDFD62-92BA-3DCC-84FB-0AF25E31B418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les titres de thèses ou les thèmes de rattachement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les titres de thèses ou les thèmes de rattachement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Mettre une image en illustration de la Plaquette par ex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279BF-120C-4EB3-932B-EA810087DFFB}" type="slidenum">
              <a:rPr lang="fr-FR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fld>
            <a:endParaRPr lang="fr-FR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symbole-blanc.png" descr="/Users/scraveir/Documents/Fichiers/Travaux en cours/logo UPPA/groupe de travail 2014/logo définitif 1/logos génériques/png/symbole/symbole-blanc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488" y="0"/>
            <a:ext cx="1143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281113" y="-4762"/>
            <a:ext cx="551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chemeClr val="bg1"/>
                </a:solidFill>
                <a:latin typeface="Calibri"/>
              </a:rPr>
              <a:t>La Chaire OPTIMA vous accompagne sur</a:t>
            </a:r>
            <a:endParaRPr lang="fr-FR" sz="2000" b="1" i="1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743950" y="195263"/>
            <a:ext cx="215899" cy="215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ZoneTexte 13"/>
          <p:cNvSpPr txBox="1"/>
          <p:nvPr userDrawn="1"/>
        </p:nvSpPr>
        <p:spPr bwMode="auto">
          <a:xfrm>
            <a:off x="1259632" y="3326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1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Titre</a:t>
            </a:r>
            <a:endParaRPr/>
          </a:p>
        </p:txBody>
      </p:sp>
      <p:sp>
        <p:nvSpPr>
          <p:cNvPr id="19" name="Espace réservé du numéro de diapositive 20"/>
          <p:cNvSpPr txBox="1"/>
          <p:nvPr userDrawn="1"/>
        </p:nvSpPr>
        <p:spPr bwMode="auto">
          <a:xfrm>
            <a:off x="8572528" y="6286520"/>
            <a:ext cx="215899" cy="2158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87BFE7-A237-4C6E-9A64-6076DE56063A}" type="slidenum">
              <a:rPr lang="fr-FR" sz="1000" b="0" i="0" u="none" strike="noStrike" cap="none" spc="0">
                <a:ln>
                  <a:noFill/>
                </a:ln>
                <a:solidFill>
                  <a:srgbClr val="898989"/>
                </a:solidFill>
                <a:latin typeface="Calibri"/>
                <a:ea typeface="ＭＳ Ｐゴシック"/>
                <a:cs typeface="+mn-cs"/>
              </a:rPr>
              <a:t>‹N°›</a:t>
            </a:fld>
            <a:endParaRPr lang="fr-FR" sz="1000" b="0" i="0" u="none" strike="noStrike" cap="none" spc="0">
              <a:ln>
                <a:noFill/>
              </a:ln>
              <a:solidFill>
                <a:srgbClr val="898989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quarter" idx="10"/>
          </p:nvPr>
        </p:nvSpPr>
        <p:spPr bwMode="auto">
          <a:xfrm>
            <a:off x="90488" y="1008063"/>
            <a:ext cx="8482040" cy="5635647"/>
          </a:xfrm>
        </p:spPr>
        <p:txBody>
          <a:bodyPr vert="horz">
            <a:noAutofit/>
          </a:bodyPr>
          <a:lstStyle>
            <a:lvl1pPr marL="441325" indent="-238125">
              <a:defRPr sz="2400"/>
            </a:lvl1pPr>
            <a:lvl2pPr marL="979488" indent="-344488">
              <a:defRPr sz="2000"/>
            </a:lvl2pPr>
            <a:lvl3pPr marL="1255713" indent="-188913">
              <a:defRPr sz="1800"/>
            </a:lvl3pPr>
            <a:lvl4pPr marL="1698625" indent="-200025">
              <a:buFont typeface="Wingdings"/>
              <a:buChar char="§"/>
              <a:defRPr sz="1600"/>
            </a:lvl4pPr>
            <a:lvl5pPr marL="2154238" indent="-198438">
              <a:defRPr sz="14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2" name="Image 21" descr="Sans titre-4.jpg"/>
          <p:cNvPicPr>
            <a:picLocks noChangeAspect="1"/>
          </p:cNvPicPr>
          <p:nvPr userDrawn="1"/>
        </p:nvPicPr>
        <p:blipFill>
          <a:blip r:embed="rId3"/>
          <a:srcRect l="0" t="0" r="16926" b="0"/>
          <a:stretch/>
        </p:blipFill>
        <p:spPr bwMode="auto">
          <a:xfrm>
            <a:off x="0" y="0"/>
            <a:ext cx="9144000" cy="1049555"/>
          </a:xfrm>
          <a:prstGeom prst="rect">
            <a:avLst/>
          </a:prstGeom>
        </p:spPr>
      </p:pic>
      <p:pic>
        <p:nvPicPr>
          <p:cNvPr id="23" name="Picture 2" descr="C:\Users\Melina\Desktop\logo_pieddepage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8501090" y="6000768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idx="10" hasCustomPrompt="1"/>
          </p:nvPr>
        </p:nvSpPr>
        <p:spPr bwMode="auto">
          <a:xfrm>
            <a:off x="334962" y="860861"/>
            <a:ext cx="8523287" cy="5265301"/>
          </a:xfr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800"/>
              </a:spcAft>
              <a:buFont typeface="+mj-lt"/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chemeClr val="tx1"/>
                </a:solidFill>
              </a:defRPr>
            </a:lvl2pPr>
            <a:lvl3pPr marL="288000" indent="0">
              <a:spcBef>
                <a:spcPts val="0"/>
              </a:spcBef>
              <a:spcAft>
                <a:spcPts val="600"/>
              </a:spcAft>
              <a:buFont typeface="Wingdings"/>
              <a:buNone/>
              <a:defRPr sz="2000">
                <a:solidFill>
                  <a:schemeClr val="tx1"/>
                </a:solidFill>
              </a:defRPr>
            </a:lvl3pPr>
            <a:lvl4pPr marL="720000" indent="0" algn="just">
              <a:spcBef>
                <a:spcPts val="0"/>
              </a:spcBef>
              <a:buFont typeface="Arial"/>
              <a:buNone/>
              <a:defRPr sz="1800"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1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1281113" y="-4762"/>
            <a:ext cx="551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chemeClr val="bg1"/>
                </a:solidFill>
                <a:latin typeface="Calibri"/>
              </a:rPr>
              <a:t>La Chaire OPTIMA vous accompagne sur</a:t>
            </a:r>
            <a:endParaRPr lang="fr-FR" sz="2000" b="1" i="1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2" name="symbole-blanc.png" descr="/Users/scraveir/Documents/Fichiers/Travaux en cours/logo UPPA/groupe de travail 2014/logo définitif 1/logos génériques/png/symbole/symbole-blanc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488" y="0"/>
            <a:ext cx="1143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 bwMode="auto">
          <a:xfrm>
            <a:off x="1259632" y="33265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i="1">
                <a:solidFill>
                  <a:schemeClr val="bg1"/>
                </a:solidFill>
                <a:latin typeface="+mn-lt"/>
                <a:ea typeface="ＭＳ Ｐゴシック"/>
                <a:cs typeface="+mn-cs"/>
              </a:rPr>
              <a:t>Titre</a:t>
            </a:r>
            <a:endParaRPr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8743950" y="195263"/>
            <a:ext cx="215899" cy="215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Espace réservé du numéro de diapositive 20"/>
          <p:cNvSpPr txBox="1"/>
          <p:nvPr userDrawn="1"/>
        </p:nvSpPr>
        <p:spPr bwMode="auto">
          <a:xfrm>
            <a:off x="8642380" y="6286520"/>
            <a:ext cx="215899" cy="2158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87BFE7-A237-4C6E-9A64-6076DE56063A}" type="slidenum">
              <a:rPr lang="fr-FR" sz="1000" b="0" i="0" u="none" strike="noStrike" cap="none" spc="0">
                <a:ln>
                  <a:noFill/>
                </a:ln>
                <a:solidFill>
                  <a:srgbClr val="898989"/>
                </a:solidFill>
                <a:latin typeface="Calibri"/>
                <a:ea typeface="ＭＳ Ｐゴシック"/>
                <a:cs typeface="+mn-cs"/>
              </a:rPr>
              <a:t>‹N°›</a:t>
            </a:fld>
            <a:endParaRPr lang="fr-FR" sz="1000" b="0" i="0" u="none" strike="noStrike" cap="none" spc="0">
              <a:ln>
                <a:noFill/>
              </a:ln>
              <a:solidFill>
                <a:srgbClr val="898989"/>
              </a:solidFill>
              <a:latin typeface="Calibri"/>
              <a:ea typeface="ＭＳ Ｐゴシック"/>
              <a:cs typeface="+mn-cs"/>
            </a:endParaRPr>
          </a:p>
        </p:txBody>
      </p:sp>
      <p:pic>
        <p:nvPicPr>
          <p:cNvPr id="16" name="Picture 2" descr="C:\Users\Melina\Desktop\logo_pieddepag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8572528" y="592933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E1E7B6-F021-4F1D-90C0-5E0CAC5B0640}" type="datetimeFigureOut">
              <a:rPr lang="fr-FR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A5EF4F-546B-46AA-93EA-0DE2442E24D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png"/><Relationship Id="rId6" Type="http://schemas.openxmlformats.org/officeDocument/2006/relationships/image" Target="../media/image68.jpg"/><Relationship Id="rId7" Type="http://schemas.openxmlformats.org/officeDocument/2006/relationships/image" Target="../media/image61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1.emf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3.png"/><Relationship Id="rId4" Type="http://schemas.openxmlformats.org/officeDocument/2006/relationships/image" Target="../media/image75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5.jpg"/><Relationship Id="rId4" Type="http://schemas.openxmlformats.org/officeDocument/2006/relationships/image" Target="../media/image76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7.gif"/><Relationship Id="rId4" Type="http://schemas.openxmlformats.org/officeDocument/2006/relationships/image" Target="../media/image76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1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4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Colors" Target="../diagrams/colors1.xml" /><Relationship Id="rId7" Type="http://schemas.openxmlformats.org/officeDocument/2006/relationships/diagramLayout" Target="../diagrams/layout1.xml" /><Relationship Id="rId8" Type="http://schemas.openxmlformats.org/officeDocument/2006/relationships/diagramQuickStyle" Target="../diagrams/quickStyle1.xml" /><Relationship Id="rId9" Type="http://schemas.openxmlformats.org/officeDocument/2006/relationships/image" Target="../media/image10.jp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2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Relationship Id="rId11" Type="http://schemas.openxmlformats.org/officeDocument/2006/relationships/image" Target="../media/image17.jpg"/><Relationship Id="rId12" Type="http://schemas.openxmlformats.org/officeDocument/2006/relationships/image" Target="../media/image1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52128"/>
            <a:ext cx="9144000" cy="5733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8" y="0"/>
            <a:ext cx="4509095" cy="1352729"/>
          </a:xfrm>
          <a:prstGeom prst="rect">
            <a:avLst/>
          </a:prstGeom>
        </p:spPr>
      </p:pic>
      <p:pic>
        <p:nvPicPr>
          <p:cNvPr id="2" name="Image 1"/>
          <p:cNvPicPr/>
          <p:nvPr/>
        </p:nvPicPr>
        <p:blipFill>
          <a:blip r:embed="rId5"/>
          <a:stretch/>
        </p:blipFill>
        <p:spPr bwMode="auto">
          <a:xfrm>
            <a:off x="179512" y="85009"/>
            <a:ext cx="4509095" cy="96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731900"/>
            <a:ext cx="7729582" cy="4515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1. Origine et évolution de la Chaire OPTIMA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2. Le bilan 2020 / 2023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3. Les projets 2023 / 2026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4. Annexes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>
              <a:latin typeface="Calibri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 sz="18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1173" y="1412775"/>
            <a:ext cx="7729582" cy="5256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2400"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>
                    <a:lumMod val="50000"/>
                  </a:schemeClr>
                </a:solidFill>
                <a:latin typeface="Calibri"/>
              </a:rPr>
              <a:t>2. Le bilan 2020 / 2023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 b="1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</a:t>
            </a: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2.1 Budget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2.2 Réalisations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1257300" lvl="3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2.2.1 Productions scientifiques et professionnelles</a:t>
            </a:r>
            <a:endParaRPr/>
          </a:p>
          <a:p>
            <a:pPr marL="1257300" lvl="3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2.2.2 Animations scientifiques</a:t>
            </a:r>
            <a:endParaRPr/>
          </a:p>
          <a:p>
            <a:pPr marL="1257300" lvl="3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2.2.3 Déploiement Plateforme Optima+</a:t>
            </a:r>
            <a:endParaRPr/>
          </a:p>
          <a:p>
            <a:pPr marL="1257300" lvl="3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2.2.4 Communication externe multicanale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xmlns:a="http://schemas.openxmlformats.org/drawingml/2006/main"/>
          </p:cNvGraphicFramePr>
          <p:nvPr/>
        </p:nvGraphicFramePr>
        <p:xfrm>
          <a:off x="1367644" y="1772816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2.1. Budget : Ressources (1/2)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xmlns:a="http://schemas.openxmlformats.org/drawingml/2006/main"/>
          </p:cNvGraphicFramePr>
          <p:nvPr/>
        </p:nvGraphicFramePr>
        <p:xfrm>
          <a:off x="738182" y="1484784"/>
          <a:ext cx="7362210" cy="507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2.1. Budget : Dépenses (2/2)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 Réalisations  </a:t>
            </a:r>
            <a:endParaRPr/>
          </a:p>
        </p:txBody>
      </p:sp>
      <p:sp>
        <p:nvSpPr>
          <p:cNvPr id="5" name="Espace réservé du texte 2"/>
          <p:cNvSpPr txBox="1"/>
          <p:nvPr/>
        </p:nvSpPr>
        <p:spPr bwMode="auto">
          <a:xfrm>
            <a:off x="410190" y="1628800"/>
            <a:ext cx="8266266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Productions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scientifiques et professionnelles 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</a:t>
            </a:r>
            <a:endParaRPr/>
          </a:p>
          <a:p>
            <a:pPr>
              <a:buFont typeface="Wingdings"/>
              <a:buChar char="§"/>
              <a:defRPr/>
            </a:pPr>
            <a:endParaRPr lang="fr-FR" sz="20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1">
                <a:solidFill>
                  <a:srgbClr val="F39404"/>
                </a:solidFill>
                <a:latin typeface="+mj-lt"/>
              </a:rPr>
              <a:t>31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Publications scientifiques et professionnelles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000" b="1">
                <a:solidFill>
                  <a:srgbClr val="F39404"/>
                </a:solidFill>
                <a:latin typeface="+mj-lt"/>
              </a:rPr>
              <a:t>4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Soutenances de thèses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000" b="1">
                <a:solidFill>
                  <a:srgbClr val="F39404"/>
                </a:solidFill>
                <a:latin typeface="+mj-lt"/>
              </a:rPr>
              <a:t>21 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Participations à des congrès scientifiques et professionnels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 b="1">
              <a:solidFill>
                <a:srgbClr val="F39404"/>
              </a:solidFill>
              <a:latin typeface="+mj-lt"/>
            </a:endParaRPr>
          </a:p>
          <a:p>
            <a:pPr>
              <a:buFont typeface="Wingdings"/>
              <a:buChar char="§"/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Animations scientifiques :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6 colloques organisés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/>
              <a:buChar char="§"/>
              <a:defRPr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Déploiement d’un outil de pilotage :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OPTIMA+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/>
              <a:buChar char="§"/>
              <a:defRPr/>
            </a:pPr>
            <a:r>
              <a:rPr lang="fr-FR" sz="2000" b="1">
                <a:solidFill>
                  <a:srgbClr val="F39404"/>
                </a:solidFill>
                <a:latin typeface="+mj-lt"/>
              </a:rPr>
              <a:t>Communication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externe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multicanale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: </a:t>
            </a: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Newsletters ; Focus OPTIMA ; YouTube ; etc.</a:t>
            </a:r>
            <a:endParaRPr/>
          </a:p>
          <a:p>
            <a:pPr>
              <a:buFont typeface="Wingdings"/>
              <a:buChar char="§"/>
              <a:defRPr/>
            </a:pPr>
            <a:endParaRPr lang="fr-FR" sz="20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80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491880" y="241255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2.2.1. Productions scientifiques et professionnelles (1/3)</a:t>
            </a:r>
            <a:endParaRPr/>
          </a:p>
        </p:txBody>
      </p:sp>
      <p:sp>
        <p:nvSpPr>
          <p:cNvPr id="4" name="Espace réservé du texte 2"/>
          <p:cNvSpPr txBox="1"/>
          <p:nvPr/>
        </p:nvSpPr>
        <p:spPr bwMode="auto">
          <a:xfrm>
            <a:off x="410190" y="1628800"/>
            <a:ext cx="7330162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400" b="1">
                <a:solidFill>
                  <a:srgbClr val="F39404"/>
                </a:solidFill>
                <a:latin typeface="Calibri"/>
              </a:rPr>
              <a:t> 31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 Publications scientifiques et professionnelles (illustrations)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0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Stephen Osborne : De la co-production à la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co-création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écosystémique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de l’action et de la valeur publiques 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in « </a:t>
            </a:r>
            <a:r>
              <a:rPr lang="fr-FR" sz="1600" b="1">
                <a:solidFill>
                  <a:srgbClr val="FF9900"/>
                </a:solidFill>
              </a:rPr>
              <a:t>Grands auteurs en Management Public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», CARASSUS D., FAVOREU C., Éditions EMS, Coordinateurs : Alain BURLAUD,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Stéphanie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CHATELAIN-PONROY, Patrick GIBERT,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Madina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RIVAL,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Villes et Territoires Intelligents : influence de la gouvernance locale sur la création de valeur publique »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600" b="1">
                <a:solidFill>
                  <a:srgbClr val="FF9900"/>
                </a:solidFill>
              </a:rPr>
              <a:t>Revue Gestion et Management Public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CARASSUS D., FRUCQUET P., CHABAUD D., MARIN P.,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fr-FR" sz="16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Quelles sont les clés d'une inclusion réussie des personnes en situation de handicap au sein des organisations ? 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PRAT DIT HAURET S., CARASSUS D., </a:t>
            </a:r>
            <a:r>
              <a:rPr lang="fr-FR" sz="1600" b="1">
                <a:solidFill>
                  <a:srgbClr val="FF9900"/>
                </a:solidFill>
              </a:rPr>
              <a:t>The Conversation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, septembre 2022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Comment un territoire intelligent peut-il créer de la valeur relationnelle ? Une proximité augmentée par le numérique 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CHATELIN C., Édito, </a:t>
            </a:r>
            <a:r>
              <a:rPr lang="fr-FR" sz="1600" b="1">
                <a:solidFill>
                  <a:srgbClr val="FF9900"/>
                </a:solidFill>
              </a:rPr>
              <a:t>Revue du Gestionnaire Public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septembre 2022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 descr="The conversation… piège à cons ? | Sup, recherche et Com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40352" y="4813147"/>
            <a:ext cx="779145" cy="4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N°2 - 22 mai 2021 - Revue du gestionnaire public - LexisNexi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71102" y="5789827"/>
            <a:ext cx="416988" cy="5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es grands auteurs en Management - Sandra Charreire Petit , Isabelle... -  Librairie Eyrolle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71102" y="2389758"/>
            <a:ext cx="523875" cy="83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VOL.8, N°3, 2020 - GMP Revue"/>
          <p:cNvPicPr/>
          <p:nvPr/>
        </p:nvPicPr>
        <p:blipFill>
          <a:blip r:embed="rId6"/>
          <a:stretch/>
        </p:blipFill>
        <p:spPr bwMode="auto">
          <a:xfrm>
            <a:off x="7771102" y="3584809"/>
            <a:ext cx="576064" cy="79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491880" y="241255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2.2.1. Productions scientifiques et professionnelles (2/3)</a:t>
            </a:r>
            <a:endParaRPr/>
          </a:p>
        </p:txBody>
      </p:sp>
      <p:sp>
        <p:nvSpPr>
          <p:cNvPr id="4" name="Espace réservé du texte 2"/>
          <p:cNvSpPr txBox="1"/>
          <p:nvPr/>
        </p:nvSpPr>
        <p:spPr bwMode="auto">
          <a:xfrm>
            <a:off x="410190" y="1628800"/>
            <a:ext cx="8266266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400" b="1">
                <a:solidFill>
                  <a:srgbClr val="F39404"/>
                </a:solidFill>
                <a:latin typeface="Calibri"/>
              </a:rPr>
              <a:t>4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 Soutenances de thèses</a:t>
            </a:r>
            <a:endParaRPr/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endParaRPr lang="fr-FR" sz="16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Asmaa ATA - 2022 : 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</a:rPr>
              <a:t>« Analyse de la chaîne de valeur des politiques publiques : le cas de la performance de la politique d'insertion et de maintien dans l'emploi des personnes en situation de handicap dans la fonction publique. »</a:t>
            </a:r>
            <a:endParaRPr/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endParaRPr lang="fr-FR" sz="1600" b="1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Stéphane COILLARD - 2022 : 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« Les facteurs organisationnels des accidents du travail dans les secteurs sanitaire et médico social en Aquitaine. »</a:t>
            </a:r>
            <a:endParaRPr/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endParaRPr lang="fr-FR" sz="1600" b="1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Gérard EDJIYATO - 2021 : 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« L'influence du contrôle de gestion sur la performance publique locale. Une étude du lien dans le contexte des communes béninoises. »</a:t>
            </a:r>
            <a:endParaRPr/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endParaRPr lang="fr-FR" sz="1600" b="1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Mathilde COLLINET - 2020 : 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« Analyses et perspectives du pilotage de l'action sociale : recherches-interventions à l'échelle locale. » </a:t>
            </a:r>
            <a:endParaRPr lang="fr-FR" sz="2000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491880" y="241255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2.2.1. Productions scientifiques et professionnelles (3/3)</a:t>
            </a:r>
            <a:endParaRPr/>
          </a:p>
        </p:txBody>
      </p:sp>
      <p:sp>
        <p:nvSpPr>
          <p:cNvPr id="4" name="Espace réservé du texte 2"/>
          <p:cNvSpPr txBox="1"/>
          <p:nvPr/>
        </p:nvSpPr>
        <p:spPr bwMode="auto">
          <a:xfrm>
            <a:off x="410190" y="1628800"/>
            <a:ext cx="8266266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400" b="1">
                <a:solidFill>
                  <a:srgbClr val="F39404"/>
                </a:solidFill>
                <a:latin typeface="Calibri"/>
              </a:rPr>
              <a:t>21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Participations à des congrès scientifiques et professionnels (illustrations)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 L’influence de la gouvernance territoriale sur le processus de création de valeur publique : analyse de la performance d’une politique publique à valeur sociétale »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ATA A., CARASSUS D., SAFY-GODINEAU F., Colloque ACFAS, Montréal,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9 et 10 mai 2023.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Quelle gouvernance pour les alliances territoriales ?  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Séminaire de recherche OPTIMA / GRALE « Les alliances territoriales : quelle efficacité pour la qualité et la proximité de nos services publics », Tarbes,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16 et 17 février 2023.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Smart Building for Smart City : les enjeux du BIM et de l’IoT 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GARDES N., FRUCQUET P., 3rd International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Conference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on Digital, Innovation,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Financing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Lyon,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Décembre 2021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8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80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491880" y="241255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2.2.2. Animations scientifiques</a:t>
            </a:r>
            <a:endParaRPr/>
          </a:p>
        </p:txBody>
      </p:sp>
      <p:sp>
        <p:nvSpPr>
          <p:cNvPr id="4" name="Espace réservé du texte 2"/>
          <p:cNvSpPr txBox="1"/>
          <p:nvPr/>
        </p:nvSpPr>
        <p:spPr bwMode="auto">
          <a:xfrm>
            <a:off x="410190" y="1628800"/>
            <a:ext cx="6970122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400" b="1">
                <a:solidFill>
                  <a:srgbClr val="F39404"/>
                </a:solidFill>
                <a:latin typeface="Calibri"/>
              </a:rPr>
              <a:t>6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Colloques scientifiques et professionnels organisés (illustrations)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« Management territorial et durabilité : comment répondre au défit de la mobilité verte, de l’alimentation durable et des écoquartiers ? », 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</a:rPr>
              <a:t>EIT 2023 – 10</a:t>
            </a:r>
            <a:r>
              <a:rPr lang="fr-FR" sz="1600" baseline="30000">
                <a:solidFill>
                  <a:prstClr val="black">
                    <a:lumMod val="65000"/>
                    <a:lumOff val="35000"/>
                  </a:prstClr>
                </a:solidFill>
              </a:rPr>
              <a:t>ème</a:t>
            </a:r>
            <a:r>
              <a:rPr lang="fr-FR" sz="1600">
                <a:solidFill>
                  <a:prstClr val="black">
                    <a:lumMod val="65000"/>
                    <a:lumOff val="35000"/>
                  </a:prstClr>
                </a:solidFill>
              </a:rPr>
              <a:t> édition</a:t>
            </a:r>
            <a:r>
              <a:rPr lang="fr-FR" sz="1600" b="1">
                <a:solidFill>
                  <a:prstClr val="black">
                    <a:lumMod val="65000"/>
                    <a:lumOff val="35000"/>
                  </a:prstClr>
                </a:solidFill>
              </a:rPr>
              <a:t>, Dijon, 19 et 20 juin 2023.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Quelles sont les évolutions du management des organisations et politiques publiques ? 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CHATELIN C., FRUQUET P., SAFY-GODINEAU F.,  Séminaire au profit de la région académique, 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Bayonne, 9 mai 2023.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 Alliances territoriales : quelle efficacité pour la qualité et la proximité de nos services publics ?, Juillan, 16 et 17 février 2023.</a:t>
            </a:r>
            <a:endParaRPr lang="fr-FR" sz="1600" b="1">
              <a:solidFill>
                <a:srgbClr val="F39404"/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 Management du développement territorial : comment peut-on concilier numérique et proximité pour créer de la valeur ? », 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EIT 2022 – 9</a:t>
            </a:r>
            <a:r>
              <a:rPr lang="fr-FR" sz="1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ème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édition</a:t>
            </a: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, Biarritz, 18 et 19 mai 2022.</a:t>
            </a:r>
            <a:endParaRPr/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1800" b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0" indent="0" algn="just">
              <a:buNone/>
              <a:tabLst>
                <a:tab pos="6635750" algn="r"/>
              </a:tabLst>
              <a:defRPr/>
            </a:pPr>
            <a:endParaRPr lang="fr-FR" sz="2400" b="1">
              <a:solidFill>
                <a:srgbClr val="F39404"/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l="1276" t="2222" r="0" b="1700"/>
          <a:stretch/>
        </p:blipFill>
        <p:spPr bwMode="auto">
          <a:xfrm>
            <a:off x="7380312" y="5371849"/>
            <a:ext cx="909031" cy="12246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15534" y="2179687"/>
            <a:ext cx="873809" cy="12246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rcRect l="0" t="1953" r="0" b="12954"/>
          <a:stretch/>
        </p:blipFill>
        <p:spPr bwMode="auto">
          <a:xfrm>
            <a:off x="7380312" y="3543567"/>
            <a:ext cx="1019098" cy="1541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/>
          <p:nvPr/>
        </p:nvSpPr>
        <p:spPr bwMode="auto">
          <a:xfrm>
            <a:off x="410190" y="1628800"/>
            <a:ext cx="8266266" cy="49261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Objectifs :</a:t>
            </a:r>
            <a:endParaRPr/>
          </a:p>
          <a:p>
            <a:pPr lvl="1" algn="just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</a:rPr>
              <a:t>Mettre en relation le </a:t>
            </a:r>
            <a:r>
              <a:rPr lang="fr-FR" sz="1800" b="1">
                <a:solidFill>
                  <a:srgbClr val="F39404"/>
                </a:solidFill>
              </a:rPr>
              <a:t>projet politique de l’organisation territoriale </a:t>
            </a: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</a:rPr>
              <a:t>avec l’ensemble des </a:t>
            </a:r>
            <a:r>
              <a:rPr lang="fr-FR" sz="1800" b="1">
                <a:solidFill>
                  <a:srgbClr val="F39404"/>
                </a:solidFill>
              </a:rPr>
              <a:t>moyens déployés </a:t>
            </a: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</a:rPr>
              <a:t>pour le réaliser.</a:t>
            </a: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lvl="1" algn="just">
              <a:buFont typeface="Arial"/>
              <a:buChar char="•"/>
              <a:defRPr/>
            </a:pP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</a:rPr>
              <a:t>Mettre à disposition un </a:t>
            </a:r>
            <a:r>
              <a:rPr lang="fr-FR" sz="1800" b="1">
                <a:solidFill>
                  <a:srgbClr val="F39404"/>
                </a:solidFill>
              </a:rPr>
              <a:t>outils de pilotage </a:t>
            </a:r>
            <a:r>
              <a:rPr lang="fr-FR" sz="1800">
                <a:solidFill>
                  <a:schemeClr val="tx1">
                    <a:lumMod val="65000"/>
                    <a:lumOff val="35000"/>
                  </a:schemeClr>
                </a:solidFill>
              </a:rPr>
              <a:t>assurant le suivi de l’ensemble des structures et des politiques mises en œuvre par une collectivité.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2.2.3. Déploiement plateforme OPTIMA+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59832" y="3429000"/>
            <a:ext cx="4928774" cy="20774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78529" y="4105061"/>
            <a:ext cx="1266825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484784"/>
            <a:ext cx="7729582" cy="4680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1. Origine et évolution de la Chaire OPTIMA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2. Le bilan 2020 / 2023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3. Les projets 2023 / 2026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4. Annexes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>
              <a:latin typeface="Calibri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 sz="18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/>
          <p:nvPr/>
        </p:nvSpPr>
        <p:spPr bwMode="auto">
          <a:xfrm>
            <a:off x="410190" y="2132856"/>
            <a:ext cx="5745986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Déploiement d’une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newsletter mensuelle</a:t>
            </a:r>
            <a:r>
              <a:rPr lang="fr-FR" sz="2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envoyée à environ 8000 contacts (édition n°18 | novembre 2023)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Révision de la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plaquette</a:t>
            </a:r>
            <a:r>
              <a:rPr lang="fr-FR" sz="2000">
                <a:solidFill>
                  <a:srgbClr val="F39404"/>
                </a:solidFill>
                <a:latin typeface="Calibri"/>
              </a:rPr>
              <a:t> 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de la Chaire OPTIMA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Lancement du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« FOCUS OPTIMA » 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à l’attention des partenaires principaux (cahier de recherche)</a:t>
            </a:r>
            <a:endParaRPr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 b="1">
                <a:solidFill>
                  <a:srgbClr val="F39404"/>
                </a:solidFill>
                <a:latin typeface="Calibri"/>
              </a:rPr>
              <a:t>61</a:t>
            </a: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 vidéos sur la </a:t>
            </a:r>
            <a:r>
              <a:rPr lang="fr-FR" sz="2000" b="1">
                <a:solidFill>
                  <a:srgbClr val="F39404"/>
                </a:solidFill>
                <a:latin typeface="Calibri"/>
              </a:rPr>
              <a:t>chaine YouTube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2.2.4. Communication externe multicanale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rcRect l="0" t="-780" r="0" b="64660"/>
          <a:stretch/>
        </p:blipFill>
        <p:spPr bwMode="auto">
          <a:xfrm>
            <a:off x="6351052" y="1556792"/>
            <a:ext cx="1034292" cy="25202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05827" y="4363263"/>
            <a:ext cx="1959031" cy="1875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695896"/>
            <a:ext cx="7729582" cy="45877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1. Origine et évolution de la Chaire OPTIMA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2. Le bilan 2020 / 2023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3. Les projets 2023 / 2026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4. Annexes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Flèche : bas 36"/>
          <p:cNvSpPr/>
          <p:nvPr/>
        </p:nvSpPr>
        <p:spPr bwMode="auto">
          <a:xfrm>
            <a:off x="4352103" y="3123058"/>
            <a:ext cx="374726" cy="24702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38" name="Flèche : bas 37"/>
          <p:cNvSpPr/>
          <p:nvPr/>
        </p:nvSpPr>
        <p:spPr bwMode="auto">
          <a:xfrm>
            <a:off x="7228077" y="2297150"/>
            <a:ext cx="374726" cy="32961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39" name="Flèche : bas 38"/>
          <p:cNvSpPr/>
          <p:nvPr/>
        </p:nvSpPr>
        <p:spPr bwMode="auto">
          <a:xfrm>
            <a:off x="1545805" y="2297149"/>
            <a:ext cx="374726" cy="32961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40" name="Rectangle : coins arrondis 39"/>
          <p:cNvSpPr/>
          <p:nvPr/>
        </p:nvSpPr>
        <p:spPr bwMode="auto">
          <a:xfrm>
            <a:off x="6220842" y="1874682"/>
            <a:ext cx="2195057" cy="852785"/>
          </a:xfrm>
          <a:prstGeom prst="roundRect">
            <a:avLst>
              <a:gd name="adj" fmla="val 16667"/>
            </a:avLst>
          </a:prstGeom>
          <a:solidFill>
            <a:srgbClr val="F49405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prstClr val="white"/>
                </a:solidFill>
                <a:latin typeface="Calibri"/>
              </a:rPr>
              <a:t>Évaluation des politiques publiques</a:t>
            </a:r>
            <a:endParaRPr/>
          </a:p>
        </p:txBody>
      </p:sp>
      <p:sp>
        <p:nvSpPr>
          <p:cNvPr id="41" name="Rectangle : coins arrondis 40"/>
          <p:cNvSpPr/>
          <p:nvPr/>
        </p:nvSpPr>
        <p:spPr bwMode="auto">
          <a:xfrm>
            <a:off x="3457898" y="2963029"/>
            <a:ext cx="2129386" cy="852785"/>
          </a:xfrm>
          <a:prstGeom prst="roundRect">
            <a:avLst>
              <a:gd name="adj" fmla="val 16667"/>
            </a:avLst>
          </a:prstGeom>
          <a:solidFill>
            <a:srgbClr val="F49405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rot="0" spcFirstLastPara="0" vert="horz" wrap="square" lIns="43815" tIns="29210" rIns="43815" bIns="29210" numCol="1" spcCol="1270" rtlCol="0" fromWordArt="0" anchor="ctr" anchorCtr="0" forceAA="0" compatLnSpc="1">
            <a:prstTxWarp prst="textNoShape"/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prstClr val="white"/>
                </a:solidFill>
                <a:latin typeface="Calibri"/>
              </a:rPr>
              <a:t>Gouvernance territoriale</a:t>
            </a:r>
            <a:endParaRPr/>
          </a:p>
        </p:txBody>
      </p:sp>
      <p:sp>
        <p:nvSpPr>
          <p:cNvPr id="42" name="Rectangle : coins arrondis 41"/>
          <p:cNvSpPr/>
          <p:nvPr/>
        </p:nvSpPr>
        <p:spPr bwMode="auto">
          <a:xfrm>
            <a:off x="6346483" y="3913331"/>
            <a:ext cx="2129386" cy="792087"/>
          </a:xfrm>
          <a:prstGeom prst="roundRect">
            <a:avLst>
              <a:gd name="adj" fmla="val 16667"/>
            </a:avLst>
          </a:prstGeom>
          <a:solidFill>
            <a:srgbClr val="F49405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rot="0" spcFirstLastPara="0" vert="horz" wrap="square" lIns="43815" tIns="29210" rIns="43815" bIns="29210" numCol="1" spcCol="1270" rtlCol="0" fromWordArt="0" anchor="ctr" anchorCtr="0" forceAA="0" compatLnSpc="1">
            <a:prstTxWarp prst="textNoShape"/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prstClr val="white"/>
                </a:solidFill>
                <a:latin typeface="Calibri"/>
              </a:rPr>
              <a:t>Leadership et management d’équipe</a:t>
            </a:r>
            <a:endParaRPr/>
          </a:p>
        </p:txBody>
      </p:sp>
      <p:sp>
        <p:nvSpPr>
          <p:cNvPr id="43" name="Rectangle : coins arrondis 42"/>
          <p:cNvSpPr/>
          <p:nvPr/>
        </p:nvSpPr>
        <p:spPr bwMode="auto">
          <a:xfrm>
            <a:off x="686275" y="1981669"/>
            <a:ext cx="2164842" cy="852785"/>
          </a:xfrm>
          <a:prstGeom prst="roundRect">
            <a:avLst>
              <a:gd name="adj" fmla="val 16667"/>
            </a:avLst>
          </a:prstGeom>
          <a:solidFill>
            <a:srgbClr val="F49405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prstClr val="white"/>
                </a:solidFill>
                <a:latin typeface="Calibri"/>
              </a:rPr>
              <a:t>Management des territoires durables</a:t>
            </a:r>
            <a:endParaRPr/>
          </a:p>
        </p:txBody>
      </p:sp>
      <p:sp>
        <p:nvSpPr>
          <p:cNvPr id="44" name="Rectangle : coins arrondis 43"/>
          <p:cNvSpPr/>
          <p:nvPr/>
        </p:nvSpPr>
        <p:spPr bwMode="auto">
          <a:xfrm>
            <a:off x="700270" y="3929663"/>
            <a:ext cx="2164842" cy="852785"/>
          </a:xfrm>
          <a:prstGeom prst="roundRect">
            <a:avLst>
              <a:gd name="adj" fmla="val 16667"/>
            </a:avLst>
          </a:prstGeom>
          <a:solidFill>
            <a:srgbClr val="F49405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prstClr val="white"/>
                </a:solidFill>
                <a:latin typeface="Calibri"/>
              </a:rPr>
              <a:t>Management des territoires numériques</a:t>
            </a:r>
            <a:endParaRPr/>
          </a:p>
        </p:txBody>
      </p:sp>
      <p:sp>
        <p:nvSpPr>
          <p:cNvPr id="45" name="Rectangle : coins arrondis 44"/>
          <p:cNvSpPr/>
          <p:nvPr/>
        </p:nvSpPr>
        <p:spPr bwMode="auto">
          <a:xfrm>
            <a:off x="3271577" y="3713581"/>
            <a:ext cx="811696" cy="365115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>
                <a:solidFill>
                  <a:schemeClr val="bg1"/>
                </a:solidFill>
                <a:latin typeface="Calibri"/>
              </a:rPr>
              <a:t>Agilité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6" name="Rectangle : coins arrondis 45"/>
          <p:cNvSpPr/>
          <p:nvPr/>
        </p:nvSpPr>
        <p:spPr bwMode="auto">
          <a:xfrm>
            <a:off x="6034881" y="4597001"/>
            <a:ext cx="982981" cy="382961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Motivation</a:t>
            </a:r>
            <a:endParaRPr/>
          </a:p>
        </p:txBody>
      </p:sp>
      <p:sp>
        <p:nvSpPr>
          <p:cNvPr id="47" name="Rectangle : coins arrondis 46"/>
          <p:cNvSpPr/>
          <p:nvPr/>
        </p:nvSpPr>
        <p:spPr bwMode="auto">
          <a:xfrm>
            <a:off x="7818774" y="4597001"/>
            <a:ext cx="982981" cy="382961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Bien-être</a:t>
            </a:r>
            <a:endParaRPr/>
          </a:p>
        </p:txBody>
      </p:sp>
      <p:sp>
        <p:nvSpPr>
          <p:cNvPr id="48" name="Rectangle : coins arrondis 47"/>
          <p:cNvSpPr/>
          <p:nvPr/>
        </p:nvSpPr>
        <p:spPr bwMode="auto">
          <a:xfrm>
            <a:off x="408169" y="4673658"/>
            <a:ext cx="722519" cy="38296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IA</a:t>
            </a:r>
            <a:endParaRPr/>
          </a:p>
        </p:txBody>
      </p:sp>
      <p:sp>
        <p:nvSpPr>
          <p:cNvPr id="49" name="Rectangle : coins arrondis 48"/>
          <p:cNvSpPr/>
          <p:nvPr/>
        </p:nvSpPr>
        <p:spPr bwMode="auto">
          <a:xfrm>
            <a:off x="354610" y="2672936"/>
            <a:ext cx="911062" cy="349091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Résilience</a:t>
            </a:r>
            <a:endParaRPr/>
          </a:p>
        </p:txBody>
      </p:sp>
      <p:sp>
        <p:nvSpPr>
          <p:cNvPr id="50" name="Rectangle : coins arrondis 49"/>
          <p:cNvSpPr/>
          <p:nvPr/>
        </p:nvSpPr>
        <p:spPr bwMode="auto">
          <a:xfrm>
            <a:off x="1962744" y="4656601"/>
            <a:ext cx="1184998" cy="426456"/>
          </a:xfrm>
          <a:prstGeom prst="roundRect">
            <a:avLst>
              <a:gd name="adj" fmla="val 16667"/>
            </a:avLst>
          </a:prstGeom>
          <a:solidFill>
            <a:srgbClr val="F7BB63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>
                <a:solidFill>
                  <a:prstClr val="white"/>
                </a:solidFill>
                <a:latin typeface="Calibri"/>
              </a:rPr>
              <a:t>Smart </a:t>
            </a:r>
            <a:r>
              <a:rPr lang="fr-FR" sz="1600" i="1">
                <a:solidFill>
                  <a:prstClr val="white"/>
                </a:solidFill>
                <a:latin typeface="Calibri"/>
              </a:rPr>
              <a:t>cities</a:t>
            </a:r>
            <a:endParaRPr lang="fr-FR" sz="1600" i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 : coins arrondis 50"/>
          <p:cNvSpPr/>
          <p:nvPr/>
        </p:nvSpPr>
        <p:spPr bwMode="auto">
          <a:xfrm>
            <a:off x="2078768" y="2659937"/>
            <a:ext cx="982981" cy="441818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Territoires en déprise </a:t>
            </a:r>
            <a:endParaRPr/>
          </a:p>
        </p:txBody>
      </p:sp>
      <p:sp>
        <p:nvSpPr>
          <p:cNvPr id="52" name="Rectangle : coins arrondis 51"/>
          <p:cNvSpPr/>
          <p:nvPr/>
        </p:nvSpPr>
        <p:spPr bwMode="auto">
          <a:xfrm>
            <a:off x="2078768" y="1632859"/>
            <a:ext cx="1311507" cy="499568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chemeClr val="bg1"/>
                </a:solidFill>
              </a:rPr>
              <a:t>L</a:t>
            </a:r>
            <a:r>
              <a:rPr lang="fr-FR" sz="1400" u="none" strike="noStrike">
                <a:solidFill>
                  <a:schemeClr val="bg1"/>
                </a:solidFill>
              </a:rPr>
              <a:t>ittoral</a:t>
            </a:r>
            <a:endParaRPr/>
          </a:p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chemeClr val="bg1"/>
                </a:solidFill>
              </a:rPr>
              <a:t>M</a:t>
            </a:r>
            <a:r>
              <a:rPr lang="fr-FR" sz="1400" u="none" strike="noStrike">
                <a:solidFill>
                  <a:schemeClr val="bg1"/>
                </a:solidFill>
              </a:rPr>
              <a:t>ontagne</a:t>
            </a:r>
            <a:endParaRPr lang="fr-FR" sz="14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3" name="Rectangle : coins arrondis 52"/>
          <p:cNvSpPr/>
          <p:nvPr/>
        </p:nvSpPr>
        <p:spPr bwMode="auto">
          <a:xfrm>
            <a:off x="4864317" y="3648504"/>
            <a:ext cx="982981" cy="42644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Transp</a:t>
            </a:r>
            <a:r>
              <a:rPr lang="fr-FR" sz="1400" u="none" strike="noStrike">
                <a:solidFill>
                  <a:schemeClr val="bg1"/>
                </a:solidFill>
              </a:rPr>
              <a:t>.</a:t>
            </a:r>
            <a:endParaRPr/>
          </a:p>
        </p:txBody>
      </p:sp>
      <p:sp>
        <p:nvSpPr>
          <p:cNvPr id="54" name="Rectangle : coins arrondis 53"/>
          <p:cNvSpPr/>
          <p:nvPr/>
        </p:nvSpPr>
        <p:spPr bwMode="auto">
          <a:xfrm>
            <a:off x="300634" y="1711166"/>
            <a:ext cx="1184998" cy="426457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>
                <a:solidFill>
                  <a:schemeClr val="bg1"/>
                </a:solidFill>
              </a:rPr>
              <a:t>R</a:t>
            </a:r>
            <a:r>
              <a:rPr lang="fr-FR" sz="1400" u="none" strike="noStrike">
                <a:solidFill>
                  <a:schemeClr val="bg1"/>
                </a:solidFill>
              </a:rPr>
              <a:t>isque/Crise</a:t>
            </a:r>
            <a:endParaRPr/>
          </a:p>
        </p:txBody>
      </p:sp>
      <p:sp>
        <p:nvSpPr>
          <p:cNvPr id="55" name="Rectangle : coins arrondis 54"/>
          <p:cNvSpPr/>
          <p:nvPr/>
        </p:nvSpPr>
        <p:spPr bwMode="auto">
          <a:xfrm>
            <a:off x="3261407" y="2635291"/>
            <a:ext cx="982981" cy="487767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Métropole</a:t>
            </a:r>
            <a:endParaRPr/>
          </a:p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Périphérie</a:t>
            </a:r>
            <a:endParaRPr/>
          </a:p>
        </p:txBody>
      </p:sp>
      <p:sp>
        <p:nvSpPr>
          <p:cNvPr id="56" name="Rectangle : coins arrondis 55"/>
          <p:cNvSpPr/>
          <p:nvPr/>
        </p:nvSpPr>
        <p:spPr bwMode="auto">
          <a:xfrm>
            <a:off x="4859106" y="2627600"/>
            <a:ext cx="982981" cy="487767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Rel. Usager</a:t>
            </a:r>
            <a:endParaRPr/>
          </a:p>
        </p:txBody>
      </p:sp>
      <p:sp>
        <p:nvSpPr>
          <p:cNvPr id="57" name="Rectangle : coins arrondis 56"/>
          <p:cNvSpPr/>
          <p:nvPr/>
        </p:nvSpPr>
        <p:spPr bwMode="auto">
          <a:xfrm>
            <a:off x="7818774" y="3645193"/>
            <a:ext cx="982981" cy="382961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Innovation</a:t>
            </a:r>
            <a:endParaRPr/>
          </a:p>
        </p:txBody>
      </p:sp>
      <p:sp>
        <p:nvSpPr>
          <p:cNvPr id="58" name="Rectangle : coins arrondis 57"/>
          <p:cNvSpPr/>
          <p:nvPr/>
        </p:nvSpPr>
        <p:spPr bwMode="auto">
          <a:xfrm>
            <a:off x="7759092" y="2634765"/>
            <a:ext cx="982981" cy="42644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Valeur</a:t>
            </a:r>
            <a:endParaRPr/>
          </a:p>
        </p:txBody>
      </p:sp>
      <p:sp>
        <p:nvSpPr>
          <p:cNvPr id="59" name="Rectangle : coins arrondis 58"/>
          <p:cNvSpPr/>
          <p:nvPr/>
        </p:nvSpPr>
        <p:spPr bwMode="auto">
          <a:xfrm>
            <a:off x="5983116" y="2636032"/>
            <a:ext cx="1103932" cy="42644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Performance</a:t>
            </a:r>
            <a:endParaRPr/>
          </a:p>
        </p:txBody>
      </p:sp>
      <p:sp>
        <p:nvSpPr>
          <p:cNvPr id="60" name="Rectangle : coins arrondis 59"/>
          <p:cNvSpPr/>
          <p:nvPr/>
        </p:nvSpPr>
        <p:spPr bwMode="auto">
          <a:xfrm>
            <a:off x="7697534" y="1560851"/>
            <a:ext cx="982981" cy="42644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Décision</a:t>
            </a:r>
            <a:endParaRPr/>
          </a:p>
        </p:txBody>
      </p:sp>
      <p:sp>
        <p:nvSpPr>
          <p:cNvPr id="61" name="Rectangle : coins arrondis 60"/>
          <p:cNvSpPr/>
          <p:nvPr/>
        </p:nvSpPr>
        <p:spPr bwMode="auto">
          <a:xfrm>
            <a:off x="360807" y="3595744"/>
            <a:ext cx="1184998" cy="426456"/>
          </a:xfrm>
          <a:prstGeom prst="roundRect">
            <a:avLst>
              <a:gd name="adj" fmla="val 16667"/>
            </a:avLst>
          </a:prstGeom>
          <a:solidFill>
            <a:srgbClr val="F7BB63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solidFill>
                  <a:prstClr val="white"/>
                </a:solidFill>
                <a:latin typeface="Calibri"/>
              </a:rPr>
              <a:t>Appropr</a:t>
            </a:r>
            <a:r>
              <a:rPr lang="fr-FR" sz="1600" i="1">
                <a:solidFill>
                  <a:prstClr val="white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62" name="Rectangle : coins arrondis 61"/>
          <p:cNvSpPr/>
          <p:nvPr/>
        </p:nvSpPr>
        <p:spPr bwMode="auto">
          <a:xfrm>
            <a:off x="6029666" y="1560851"/>
            <a:ext cx="982981" cy="426442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400" u="none" strike="noStrike">
                <a:solidFill>
                  <a:schemeClr val="bg1"/>
                </a:solidFill>
              </a:rPr>
              <a:t>Info.</a:t>
            </a:r>
            <a:endParaRPr/>
          </a:p>
        </p:txBody>
      </p:sp>
      <p:sp>
        <p:nvSpPr>
          <p:cNvPr id="63" name="Rectangle : coins arrondis 62"/>
          <p:cNvSpPr/>
          <p:nvPr/>
        </p:nvSpPr>
        <p:spPr bwMode="auto">
          <a:xfrm>
            <a:off x="1925348" y="3595744"/>
            <a:ext cx="1184998" cy="426456"/>
          </a:xfrm>
          <a:prstGeom prst="roundRect">
            <a:avLst>
              <a:gd name="adj" fmla="val 16667"/>
            </a:avLst>
          </a:prstGeom>
          <a:solidFill>
            <a:srgbClr val="F7BB63">
              <a:alpha val="9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solidFill>
                  <a:prstClr val="white"/>
                </a:solidFill>
                <a:latin typeface="Calibri"/>
              </a:rPr>
              <a:t>Service</a:t>
            </a:r>
            <a:r>
              <a:rPr lang="fr-FR" sz="1600" i="1">
                <a:solidFill>
                  <a:prstClr val="white"/>
                </a:solidFill>
                <a:latin typeface="Calibri"/>
              </a:rPr>
              <a:t>s</a:t>
            </a:r>
            <a:endParaRPr/>
          </a:p>
        </p:txBody>
      </p:sp>
      <p:sp>
        <p:nvSpPr>
          <p:cNvPr id="64" name="Rectangle : coins arrondis 63"/>
          <p:cNvSpPr/>
          <p:nvPr/>
        </p:nvSpPr>
        <p:spPr bwMode="auto">
          <a:xfrm>
            <a:off x="6029667" y="3653861"/>
            <a:ext cx="982981" cy="382961"/>
          </a:xfrm>
          <a:prstGeom prst="roundRect">
            <a:avLst>
              <a:gd name="adj" fmla="val 16667"/>
            </a:avLst>
          </a:prstGeom>
          <a:solidFill>
            <a:srgbClr val="F7BB63">
              <a:alpha val="89804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43815" tIns="29210" rIns="43815" bIns="29210" numCol="1" spcCol="1270" anchor="ctr" anchorCtr="0">
            <a:noAutofit/>
          </a:bodyPr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Calibri"/>
              </a:rPr>
              <a:t>Soutien</a:t>
            </a:r>
            <a:endParaRPr/>
          </a:p>
        </p:txBody>
      </p:sp>
      <p:sp>
        <p:nvSpPr>
          <p:cNvPr id="65" name="Flèche vers la droite 4"/>
          <p:cNvSpPr/>
          <p:nvPr/>
        </p:nvSpPr>
        <p:spPr bwMode="auto">
          <a:xfrm>
            <a:off x="463484" y="5441164"/>
            <a:ext cx="8217031" cy="58418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40000">
                <a:schemeClr val="bg1">
                  <a:lumMod val="75000"/>
                </a:schemeClr>
              </a:gs>
              <a:gs pos="78000">
                <a:srgbClr val="F39404"/>
              </a:gs>
              <a:gs pos="100000">
                <a:srgbClr val="F8C273">
                  <a:alpha val="24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/>
              <a:t>Politiques publiques (domaines, secteurs, contextes) </a:t>
            </a:r>
            <a:endParaRPr/>
          </a:p>
        </p:txBody>
      </p:sp>
      <p:sp>
        <p:nvSpPr>
          <p:cNvPr id="32" name="TextBox 6"/>
          <p:cNvSpPr txBox="1"/>
          <p:nvPr/>
        </p:nvSpPr>
        <p:spPr bwMode="auto">
          <a:xfrm>
            <a:off x="3491880" y="303039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3.1. Évolution des axes thématiques d’OPTIMA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xmlns:a="http://schemas.openxmlformats.org/drawingml/2006/main" noGrp="1"/>
          </p:cNvGraphicFramePr>
          <p:nvPr/>
        </p:nvGraphicFramePr>
        <p:xfrm>
          <a:off x="4067944" y="1268760"/>
          <a:ext cx="4177630" cy="5278711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{93296810-A885-4BE3-A3E7-6D5BEEA58F35}</a:tableStyleId>
              </a:tblPr>
              <a:tblGrid>
                <a:gridCol w="1984774"/>
                <a:gridCol w="2192856"/>
              </a:tblGrid>
              <a:tr h="22693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b="1" u="none" strike="noStrike">
                          <a:solidFill>
                            <a:schemeClr val="bg1"/>
                          </a:solidFill>
                        </a:rPr>
                        <a:t>Membres OPTIMA actuels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39404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b="1" u="none" strike="noStrike">
                          <a:solidFill>
                            <a:schemeClr val="bg1"/>
                          </a:solidFill>
                        </a:rPr>
                        <a:t>Accord de principe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39404"/>
                    </a:solidFill>
                  </a:tcPr>
                </a:tc>
              </a:tr>
              <a:tr h="22693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Angers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Lille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736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INU Champollion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TBS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ENAP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La Réunion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ETI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2693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Chaire Optima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736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Tours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 attente de consultation du laboratoire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40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Poitiers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 attente de consultation du laboratoire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40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Bordeaux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 attente de consultation du laboratoire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40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Lorraine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 attente de consultation du laboratoire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61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Bourgogne </a:t>
                      </a:r>
                      <a:br>
                        <a:rPr lang="fr-FR" sz="1200" u="none" strike="noStrike"/>
                      </a:br>
                      <a:r>
                        <a:rPr lang="fr-FR" sz="1200" u="none" strike="noStrike"/>
                        <a:t>Franche-Comté </a:t>
                      </a:r>
                      <a:br>
                        <a:rPr lang="fr-FR" sz="1200" u="none" strike="noStrike"/>
                      </a:br>
                      <a:r>
                        <a:rPr lang="fr-FR" sz="1200" u="none" strike="noStrike"/>
                        <a:t>Haute-Alsace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en attente de consultation du laboratoire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Orléans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pas de réponse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3680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UBS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200" u="none" strike="noStrike"/>
                        <a:t>SORTIE DU GIS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 bwMode="auto">
          <a:xfrm>
            <a:off x="323528" y="1799845"/>
            <a:ext cx="3456384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610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b="1">
                <a:solidFill>
                  <a:schemeClr val="tx1">
                    <a:lumMod val="50000"/>
                    <a:lumOff val="50000"/>
                  </a:schemeClr>
                </a:solidFill>
              </a:rPr>
              <a:t>État des accords :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8 accords de principe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5 en attente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1 réponse négative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1 non réponse</a:t>
            </a:r>
            <a:endParaRPr/>
          </a:p>
          <a:p>
            <a:pPr marL="546100" indent="-342900">
              <a:spcBef>
                <a:spcPts val="600"/>
              </a:spcBef>
              <a:spcAft>
                <a:spcPts val="600"/>
              </a:spcAft>
              <a:buFont typeface="Wingdings"/>
              <a:buChar char="§"/>
              <a:defRPr/>
            </a:pPr>
            <a:r>
              <a:rPr lang="fr-FR" b="1">
                <a:solidFill>
                  <a:schemeClr val="tx1">
                    <a:lumMod val="50000"/>
                    <a:lumOff val="50000"/>
                  </a:schemeClr>
                </a:solidFill>
              </a:rPr>
              <a:t>Ouverture en cours à de nouveaux membres :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ENCG EL JADIDA (Ecole nationale de commerce et de gestion, MAROC)</a:t>
            </a:r>
            <a:endParaRPr/>
          </a:p>
          <a:p>
            <a:pPr marL="9461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EM Normandie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3.2. Évolution du périmètre du GIS OPTIMA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/>
          <p:nvPr/>
        </p:nvSpPr>
        <p:spPr bwMode="auto">
          <a:xfrm>
            <a:off x="438867" y="1556792"/>
            <a:ext cx="8266266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 b="1">
                <a:solidFill>
                  <a:srgbClr val="F39404"/>
                </a:solidFill>
                <a:latin typeface="Calibri"/>
              </a:rPr>
              <a:t>Montée en puissance de l’impact territorial à travers les partenariats institutionnels </a:t>
            </a: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00050" lvl="1" indent="0">
              <a:buNone/>
              <a:tabLst>
                <a:tab pos="6635750" algn="r"/>
              </a:tabLst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ONU Habitat</a:t>
            </a:r>
            <a:endParaRPr/>
          </a:p>
          <a:p>
            <a:pPr marL="457200" lvl="1" indent="0"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La Cour Régionale des Comptes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18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 b="1">
                <a:solidFill>
                  <a:srgbClr val="F39404"/>
                </a:solidFill>
                <a:latin typeface="Calibri"/>
              </a:rPr>
              <a:t>Poursuite du développement des partenariats (principaux et spécifiques)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12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Partenariat principal entre la ville d’Agen et la Chaire</a:t>
            </a:r>
            <a:endParaRPr/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Partenariat principal entre la ville de Lourdes et la Chaire</a:t>
            </a:r>
            <a:endParaRPr/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lvl="1">
              <a:buFont typeface="Arial"/>
              <a:buChar char="•"/>
              <a:tabLst>
                <a:tab pos="6635750" algn="r"/>
              </a:tabLst>
              <a:defRPr/>
            </a:pPr>
            <a:r>
              <a:rPr lang="fr-FR" sz="2000">
                <a:solidFill>
                  <a:schemeClr val="bg1">
                    <a:lumMod val="50000"/>
                  </a:schemeClr>
                </a:solidFill>
                <a:latin typeface="Calibri"/>
              </a:rPr>
              <a:t>Partenariat entre Angers Loire Métropole et le GIS OPTIMA</a:t>
            </a:r>
            <a:endParaRPr/>
          </a:p>
        </p:txBody>
      </p:sp>
      <p:pic>
        <p:nvPicPr>
          <p:cNvPr id="5" name="Picture 2" descr="○○○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164288" y="5173772"/>
            <a:ext cx="1781978" cy="572940"/>
          </a:xfrm>
          <a:prstGeom prst="rect">
            <a:avLst/>
          </a:prstGeom>
          <a:noFill/>
        </p:spPr>
      </p:pic>
      <p:pic>
        <p:nvPicPr>
          <p:cNvPr id="6" name="Picture 4" descr="Fichier:Logo Ville Agen.svg — Wikipédia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96335" y="4323024"/>
            <a:ext cx="864096" cy="749362"/>
          </a:xfrm>
          <a:prstGeom prst="rect">
            <a:avLst/>
          </a:prstGeom>
          <a:noFill/>
        </p:spPr>
      </p:pic>
      <p:pic>
        <p:nvPicPr>
          <p:cNvPr id="3074" name="Picture 2" descr="Angers Loire Métropole — Wikipédia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452320" y="5848098"/>
            <a:ext cx="793727" cy="940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3.3. Renforcement des partenariats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16016" y="3054319"/>
            <a:ext cx="2088232" cy="658283"/>
          </a:xfrm>
          <a:prstGeom prst="rect">
            <a:avLst/>
          </a:prstGeom>
        </p:spPr>
      </p:pic>
      <p:pic>
        <p:nvPicPr>
          <p:cNvPr id="13" name="Picture 6" descr="Logos | Habnet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2699792" y="2276872"/>
            <a:ext cx="706054" cy="6791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467544" y="1484784"/>
            <a:ext cx="8208912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/>
              <a:buChar char="§"/>
              <a:defRPr/>
            </a:pPr>
            <a:r>
              <a:rPr lang="fr-FR" sz="2000" b="1">
                <a:solidFill>
                  <a:srgbClr val="F39404"/>
                </a:solidFill>
                <a:latin typeface="+mj-lt"/>
              </a:rPr>
              <a:t>Collaboration GIS OPTIMA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sur de nouveaux terrains d’étude :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Angers Loire Métropole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Cour des comptes 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ONU Habitat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Etc.</a:t>
            </a:r>
            <a:endParaRPr/>
          </a:p>
          <a:p>
            <a:pPr marL="285750" indent="-285750" algn="just">
              <a:lnSpc>
                <a:spcPct val="120000"/>
              </a:lnSpc>
              <a:buFont typeface="Wingdings"/>
              <a:buChar char="§"/>
              <a:defRPr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Wingdings"/>
              <a:buChar char="§"/>
              <a:defRPr/>
            </a:pP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 terrains d’étude en cours en lien avec les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recherches doctorales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Etude de la politique sociale du conseil départemental de la Haute Garonne, Enquête nationale sur le bien être des agents de la fonction publique, 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Etude de cas de </a:t>
            </a:r>
            <a:r>
              <a:rPr lang="fr-FR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Smart city  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Etc.</a:t>
            </a:r>
            <a:endParaRPr/>
          </a:p>
          <a:p>
            <a:pPr lvl="1" algn="just">
              <a:lnSpc>
                <a:spcPct val="120000"/>
              </a:lnSpc>
              <a:defRPr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Wingdings"/>
              <a:buChar char="§"/>
              <a:defRPr/>
            </a:pP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Projets de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publications en cours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(revues : PMP, GMP, Télescope, etc. ; ouvrage)</a:t>
            </a:r>
            <a:endParaRPr/>
          </a:p>
        </p:txBody>
      </p:sp>
      <p:sp>
        <p:nvSpPr>
          <p:cNvPr id="4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3.4. Renforcement de la production scientifique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705086" y="1484784"/>
            <a:ext cx="5811129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/>
              <a:buChar char="§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Les Entretiens de l’Innovation Territoriale </a:t>
            </a:r>
            <a:endParaRPr/>
          </a:p>
          <a:p>
            <a:pPr>
              <a:lnSpc>
                <a:spcPct val="120000"/>
              </a:lnSpc>
              <a:defRPr/>
            </a:pPr>
            <a:endParaRPr lang="fr-FR" sz="1400" b="1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 b="1">
                <a:solidFill>
                  <a:srgbClr val="F39404"/>
                </a:solidFill>
              </a:rPr>
              <a:t>1 colloque annuel </a:t>
            </a: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depuis 10 ans ;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Espace de </a:t>
            </a:r>
            <a:r>
              <a:rPr lang="fr-FR" sz="1600" b="1">
                <a:solidFill>
                  <a:srgbClr val="F39404"/>
                </a:solidFill>
              </a:rPr>
              <a:t>rencontres entre collectivités et chercheurs </a:t>
            </a: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sur l’innovation territoriale et le partage des pratiques locales ;</a:t>
            </a:r>
            <a:endParaRPr/>
          </a:p>
          <a:p>
            <a:pPr marL="742950" lvl="1" indent="-285750" algn="just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 b="1">
                <a:solidFill>
                  <a:srgbClr val="F39404"/>
                </a:solidFill>
              </a:rPr>
              <a:t>11</a:t>
            </a:r>
            <a:r>
              <a:rPr lang="fr-FR" sz="1600" b="1" baseline="30000">
                <a:solidFill>
                  <a:srgbClr val="F39404"/>
                </a:solidFill>
              </a:rPr>
              <a:t>ème</a:t>
            </a:r>
            <a:r>
              <a:rPr lang="fr-FR" sz="1600" b="1">
                <a:solidFill>
                  <a:srgbClr val="F39404"/>
                </a:solidFill>
              </a:rPr>
              <a:t> édition 2024 </a:t>
            </a: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- Lille - Gouvernance territoriale : comment manager les politiques publiques complexes ? – Co organisée avec le laboratoire Lumen, IAE Lille. </a:t>
            </a:r>
            <a:endParaRPr/>
          </a:p>
          <a:p>
            <a:pPr>
              <a:lnSpc>
                <a:spcPct val="120000"/>
              </a:lnSpc>
              <a:defRPr/>
            </a:pPr>
            <a:endParaRPr lang="fr-FR" sz="15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/>
              <a:buChar char="§"/>
              <a:defRPr/>
            </a:pP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Quelques chiffres de la visibilité sur les réseaux sociaux</a:t>
            </a:r>
            <a:endParaRPr/>
          </a:p>
          <a:p>
            <a:pPr>
              <a:lnSpc>
                <a:spcPct val="120000"/>
              </a:lnSpc>
              <a:defRPr/>
            </a:pPr>
            <a:endParaRPr lang="fr-FR" sz="140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LinkedIn : 737 abonnés</a:t>
            </a:r>
            <a:endParaRPr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Chaine YouTube : 675 abonnés / 171 vidéos</a:t>
            </a:r>
            <a:endParaRPr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Page Facebook : 295 J’aime / 300 followers</a:t>
            </a:r>
            <a:endParaRPr/>
          </a:p>
          <a:p>
            <a:pPr marL="742950" lvl="1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fr-FR" sz="1600">
                <a:solidFill>
                  <a:schemeClr val="bg1">
                    <a:lumMod val="50000"/>
                  </a:schemeClr>
                </a:solidFill>
              </a:rPr>
              <a:t>X (Twitter) : 195 followers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76990" y="3240648"/>
            <a:ext cx="1732217" cy="9743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6449" y="5373216"/>
            <a:ext cx="304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87088" y="5651681"/>
            <a:ext cx="304800" cy="285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91880" y="4725144"/>
            <a:ext cx="342900" cy="342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156449" y="5031619"/>
            <a:ext cx="304800" cy="295274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3.5. Poursuite de la stratégie de diffusion de connaissances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10034" y="1701840"/>
            <a:ext cx="123306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695896"/>
            <a:ext cx="7729582" cy="45877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3000"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1. Origine et évolution de la Chaire OPTIMA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2. Le bilan 2020 / 2023</a:t>
            </a:r>
            <a:endParaRPr/>
          </a:p>
          <a:p>
            <a:pPr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>
                <a:solidFill>
                  <a:schemeClr val="bg1">
                    <a:lumMod val="50000"/>
                  </a:schemeClr>
                </a:solidFill>
                <a:latin typeface="Calibri"/>
              </a:rPr>
              <a:t>3. Les projets 2023 / 2026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4. Annexes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695896"/>
            <a:ext cx="7729582" cy="45877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3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4. Annexes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4.1 Évènements, colloques, séminaires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4.2 Participations à des congrès scientifiques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4.3 Publications scientifiques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4.4 Newsletters et Focus OPTIMA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4.5 Réalisations sur 10 ans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300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2988" y="1556792"/>
            <a:ext cx="2734444" cy="47048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68144" y="1556792"/>
            <a:ext cx="2481068" cy="42510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75125" y="1556792"/>
            <a:ext cx="2115326" cy="48595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4.1. Annexe : évènements, colloques, séminaires (1/3)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ChangeAspect="1" noGrp="1"/>
          </p:cNvPicPr>
          <p:nvPr>
            <p:ph sz="quarter" idx="10"/>
          </p:nvPr>
        </p:nvPicPr>
        <p:blipFill>
          <a:blip r:embed="rId3"/>
          <a:stretch/>
        </p:blipFill>
        <p:spPr bwMode="auto">
          <a:xfrm>
            <a:off x="251520" y="1124744"/>
            <a:ext cx="1162898" cy="5730089"/>
          </a:xfrm>
        </p:spPr>
      </p:pic>
      <p:sp>
        <p:nvSpPr>
          <p:cNvPr id="8" name="Espace réservé du texte 2"/>
          <p:cNvSpPr txBox="1"/>
          <p:nvPr/>
        </p:nvSpPr>
        <p:spPr bwMode="auto">
          <a:xfrm>
            <a:off x="1414418" y="1937560"/>
            <a:ext cx="7729582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635750" algn="r"/>
              </a:tabLst>
              <a:defRPr/>
            </a:pPr>
            <a:endParaRPr lang="fr-FR" sz="2400">
              <a:latin typeface="Calibri"/>
            </a:endParaRPr>
          </a:p>
          <a:p>
            <a:pPr marL="514350" indent="-514350">
              <a:buAutoNum type="arabicPeriod"/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>
                    <a:lumMod val="50000"/>
                  </a:schemeClr>
                </a:solidFill>
                <a:latin typeface="Calibri"/>
              </a:rPr>
              <a:t>Origine et évolution de la Chaire OPTIMA</a:t>
            </a:r>
            <a:endParaRPr/>
          </a:p>
          <a:p>
            <a:pPr marL="514350" indent="-514350">
              <a:buAutoNum type="arabicPeriod"/>
              <a:tabLst>
                <a:tab pos="6635750" algn="r"/>
              </a:tabLst>
              <a:defRPr/>
            </a:pPr>
            <a:endParaRPr lang="fr-FR" sz="2400" b="1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</a:t>
            </a: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1.1 Ambitions de la Chaire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1.2 Equipe Chercheurs, Docteurs et doctorants </a:t>
            </a:r>
            <a:endParaRPr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40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400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1.3 Evolution</a:t>
            </a:r>
            <a:endParaRPr lang="fr-FR" sz="24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51720" y="1556792"/>
            <a:ext cx="2475916" cy="50726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76056" y="1556792"/>
            <a:ext cx="2401317" cy="4648893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4.1. Annexe : évènements, colloques, séminaires (2/3)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96" y="1412776"/>
            <a:ext cx="3816424" cy="53488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rcRect l="6850" t="0" r="4831" b="0"/>
          <a:stretch/>
        </p:blipFill>
        <p:spPr bwMode="auto">
          <a:xfrm>
            <a:off x="3972885" y="3268865"/>
            <a:ext cx="2334632" cy="14877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rcRect l="9490" t="0" r="11730" b="0"/>
          <a:stretch/>
        </p:blipFill>
        <p:spPr bwMode="auto">
          <a:xfrm>
            <a:off x="6286360" y="1412777"/>
            <a:ext cx="2185052" cy="15601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6199999">
            <a:off x="5585902" y="3876144"/>
            <a:ext cx="3692694" cy="20783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rcRect l="32674" t="30412" r="12988" b="0"/>
          <a:stretch/>
        </p:blipFill>
        <p:spPr bwMode="auto">
          <a:xfrm>
            <a:off x="3937489" y="5052534"/>
            <a:ext cx="2371145" cy="17091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rcRect l="29947" t="19218" r="13775" b="10823"/>
          <a:stretch/>
        </p:blipFill>
        <p:spPr bwMode="auto">
          <a:xfrm>
            <a:off x="3974002" y="1412777"/>
            <a:ext cx="2229971" cy="156019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4.1. Annexe : évènements, colloques, séminaires (3/3)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 bwMode="auto">
          <a:xfrm>
            <a:off x="1475656" y="2019612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r>
            <a:r>
              <a:rPr lang="fr-FR" sz="15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colloque de l’AGRH,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« Les déterminants du bien-être des agents du secteur public : une revue systématique de la littérature ». CARASSUS D., OHANA M., CHAUVEAU M., </a:t>
            </a:r>
            <a:r>
              <a:rPr lang="fr-FR" sz="1500" b="1">
                <a:solidFill>
                  <a:srgbClr val="FF9900"/>
                </a:solidFill>
              </a:rPr>
              <a:t>Brest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octobre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Séminaire francophone GEAP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Analyse des facteurs déterminants de l’inclusion organisationnelle réussie des travailleurs handicapés dans les organisations : une revue systématique », CARASSUS D., PRAT DIT HAURET S., </a:t>
            </a:r>
            <a:r>
              <a:rPr lang="fr-FR" sz="1500" b="1">
                <a:solidFill>
                  <a:srgbClr val="FF9900"/>
                </a:solidFill>
              </a:rPr>
              <a:t>Lisbonne (Portugal)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septembre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Colloque annuel de la revue PMP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Numérique et nouveaux modes de production de valeur publique dans les collectivités locales », CARASSUS D., FRUCQUET P., CHABAUD D., </a:t>
            </a:r>
            <a:r>
              <a:rPr lang="fr-FR" sz="1500" b="1">
                <a:solidFill>
                  <a:srgbClr val="FF9900"/>
                </a:solidFill>
              </a:rPr>
              <a:t>Paris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juin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Colloque annuel de la revue PMP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Rôles et impacts des consultants à l’échelle locale », « Plénière n°1 – Le politique, le fonctionnaire et le consultant : un ménage à trois ? », CARASSUS D., </a:t>
            </a:r>
            <a:r>
              <a:rPr lang="fr-FR" sz="1500" b="1">
                <a:solidFill>
                  <a:srgbClr val="FF9900"/>
                </a:solidFill>
              </a:rPr>
              <a:t>Paris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juin 2022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8807" y="2019612"/>
            <a:ext cx="865505" cy="596265"/>
          </a:xfrm>
          <a:prstGeom prst="rect">
            <a:avLst/>
          </a:prstGeom>
        </p:spPr>
      </p:pic>
      <p:pic>
        <p:nvPicPr>
          <p:cNvPr id="7" name="Image 6" descr="Appel à contribution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8807" y="3150235"/>
            <a:ext cx="1011555" cy="55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7480" y="4509120"/>
            <a:ext cx="929640" cy="15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0722" y="5579715"/>
            <a:ext cx="929640" cy="1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4.2. Annexe : participation à des congrès scientifiques (1/4)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 bwMode="auto">
          <a:xfrm>
            <a:off x="1475656" y="2019612"/>
            <a:ext cx="705678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Journée d’études Transformation digitale des territoires : enjeux, freins et leviers,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organisée par PORCHER Simon, «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Ville et Territoires Intelligents : repenser la gouvernance locale pour maximiser la création de valeur publique », CARASSUS D., FRUCQUET P., CHABAUD D., MARIN P., </a:t>
            </a:r>
            <a:r>
              <a:rPr lang="fr-FR" sz="1500" b="1">
                <a:solidFill>
                  <a:srgbClr val="FF9900"/>
                </a:solidFill>
              </a:rPr>
              <a:t>Paris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juillet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Colloque AIRMAP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Communication en situation de crise : une analyse du discours officiel et sa perception par l’opinion publique », CARASSUS D., MENGI M., ATA A., </a:t>
            </a:r>
            <a:r>
              <a:rPr lang="fr-FR" sz="1500" b="1">
                <a:solidFill>
                  <a:srgbClr val="FF9900"/>
                </a:solidFill>
              </a:rPr>
              <a:t>Rabat (Maroc)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mai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89</a:t>
            </a:r>
            <a:r>
              <a:rPr lang="fr-FR" sz="15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Congrès - colloque ACFAS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L’influence des politiques publiques de Villes et Territoires Intelligents sur la rénovation de la gouvernance locale », CARASSUS D., FRUCQUET P., CHABAUD D., </a:t>
            </a:r>
            <a:r>
              <a:rPr lang="fr-FR" sz="1500" b="1">
                <a:solidFill>
                  <a:srgbClr val="FF9900"/>
                </a:solidFill>
              </a:rPr>
              <a:t>Québec (Canada)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mai 2022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3rd International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Conference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on Digital, Innovation,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Financing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Smart Building for Smart City : les enjeux du BIM et de l’IoT ».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Special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Interest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Group n°9, « Gouvernance, Innovation, et Durabilité de la Ville Intelligente », GARDES N., FRUCQUET P., </a:t>
            </a:r>
            <a:r>
              <a:rPr lang="fr-FR" sz="1500" b="1">
                <a:solidFill>
                  <a:srgbClr val="FF9900"/>
                </a:solidFill>
              </a:rPr>
              <a:t>Lyon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décembre 2021</a:t>
            </a:r>
            <a:endParaRPr/>
          </a:p>
        </p:txBody>
      </p:sp>
      <p:pic>
        <p:nvPicPr>
          <p:cNvPr id="7" name="Picture 2" descr="C:\Users\Melina\Desktop\SITE + RS\2014\AIRMAP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2372" y="3446761"/>
            <a:ext cx="864096" cy="543146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50" y="5517232"/>
            <a:ext cx="1473706" cy="537420"/>
          </a:xfrm>
          <a:prstGeom prst="rect">
            <a:avLst/>
          </a:prstGeom>
        </p:spPr>
      </p:pic>
      <p:pic>
        <p:nvPicPr>
          <p:cNvPr id="9" name="Image 8" descr="Institut d'Administration des Entreprises de Paris (IAE Paris) - La  Chancellerie des Universités de Pari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221" y="2099429"/>
            <a:ext cx="1011555" cy="31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Acfas — Wikipédia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221" y="4415432"/>
            <a:ext cx="101155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4.2. Annexe : participation à des congrès scientifiques (2/4)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1475656" y="2019612"/>
            <a:ext cx="705678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Séminaire CERGO-LIRSA-Etat 21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L’action publique au 21</a:t>
            </a:r>
            <a:r>
              <a:rPr lang="fr-FR" sz="15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siècle : quelles innovations managériales à l’ère post-PMP ? », CARASSUS D., </a:t>
            </a:r>
            <a:r>
              <a:rPr lang="fr-FR" sz="1500" b="1">
                <a:solidFill>
                  <a:srgbClr val="F39404"/>
                </a:solidFill>
              </a:rPr>
              <a:t>en ligne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septembre 2021</a:t>
            </a:r>
            <a:endParaRPr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endParaRPr lang="fr-FR" sz="1500" b="1"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Semaine européenne de la coopération et action administratives transfrontalières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Collège Etudes Européennes et Internationales, « Vers un pilotage intégré du territoire transfrontalier », CARASSUS D., </a:t>
            </a:r>
            <a:r>
              <a:rPr lang="fr-FR" sz="1500" b="1">
                <a:solidFill>
                  <a:srgbClr val="F39404"/>
                </a:solidFill>
              </a:rPr>
              <a:t>Bayonne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juin 2021</a:t>
            </a:r>
            <a:endParaRPr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endParaRPr lang="fr-FR" sz="1500" b="1"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Journée d’études interdisciplinaires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Réinventer les territoires. « Du territoire politique au territoire des politiques publiques », CARASSUS D.,</a:t>
            </a:r>
            <a:r>
              <a:rPr lang="fr-FR" sz="1500"/>
              <a:t> </a:t>
            </a:r>
            <a:r>
              <a:rPr lang="fr-FR" sz="1500" b="1">
                <a:solidFill>
                  <a:srgbClr val="F39404"/>
                </a:solidFill>
              </a:rPr>
              <a:t>Bayonne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juin 2021</a:t>
            </a:r>
            <a:endParaRPr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endParaRPr lang="fr-FR" sz="1500" b="1"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fr-FR" sz="15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Colloque de l’Association Internationale de Recherche en Management Public,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« Analyse des conditions d’émergence et d’animation de la communauté d’enquête pragmatiste : application au pilotage de l’action sociale locale », COLLINET-OURTHE M., CARASSUS D., MARIN P., </a:t>
            </a:r>
            <a:r>
              <a:rPr lang="fr-FR" sz="1500" b="1">
                <a:solidFill>
                  <a:srgbClr val="F39404"/>
                </a:solidFill>
              </a:rPr>
              <a:t>distanciel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mai 2021</a:t>
            </a:r>
            <a:endParaRPr/>
          </a:p>
          <a:p>
            <a:pPr marL="342900" indent="-342900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 descr="C:\Users\jreig\AppData\Local\Microsoft\Windows\INetCache\Content.MSO\3BACECB0.tmp"/>
          <p:cNvPicPr/>
          <p:nvPr/>
        </p:nvPicPr>
        <p:blipFill>
          <a:blip r:embed="rId3"/>
          <a:stretch/>
        </p:blipFill>
        <p:spPr bwMode="auto">
          <a:xfrm>
            <a:off x="213430" y="3964995"/>
            <a:ext cx="115212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Users\jreig\AppData\Local\Microsoft\Windows\INetCache\Content.MSO\3BACECB0.tmp"/>
          <p:cNvPicPr/>
          <p:nvPr/>
        </p:nvPicPr>
        <p:blipFill>
          <a:blip r:embed="rId3"/>
          <a:stretch/>
        </p:blipFill>
        <p:spPr bwMode="auto">
          <a:xfrm>
            <a:off x="179512" y="3145004"/>
            <a:ext cx="115212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odesign-it! | Programme de recherch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212" y="2360644"/>
            <a:ext cx="70697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C:\Users\jreig\AppData\Local\Microsoft\Windows\INetCache\Content.MSO\1F86B35F.tmp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1657" y="2306644"/>
            <a:ext cx="6439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CERGO &amp;gt; CERGO Accueil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604" y="2000644"/>
            <a:ext cx="134475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Melina\Desktop\SITE + RS\2014\AIRMAP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89866" y="5095313"/>
            <a:ext cx="864096" cy="543146"/>
          </a:xfrm>
          <a:prstGeom prst="rect">
            <a:avLst/>
          </a:prstGeom>
          <a:noFill/>
        </p:spPr>
      </p:pic>
      <p:sp>
        <p:nvSpPr>
          <p:cNvPr id="10" name="TextBox 6"/>
          <p:cNvSpPr txBox="1"/>
          <p:nvPr/>
        </p:nvSpPr>
        <p:spPr bwMode="auto">
          <a:xfrm>
            <a:off x="3491880" y="243222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4.2. Annexe : participation à des congrès scientifiques (3/4)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3"/>
          <a:stretch/>
        </p:blipFill>
        <p:spPr bwMode="auto">
          <a:xfrm>
            <a:off x="28327" y="2060848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/>
          <p:nvPr/>
        </p:nvPicPr>
        <p:blipFill>
          <a:blip r:embed="rId4"/>
          <a:stretch/>
        </p:blipFill>
        <p:spPr bwMode="auto">
          <a:xfrm>
            <a:off x="104061" y="3415462"/>
            <a:ext cx="1011555" cy="29654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4"/>
          <a:stretch/>
        </p:blipFill>
        <p:spPr bwMode="auto">
          <a:xfrm>
            <a:off x="104061" y="4688926"/>
            <a:ext cx="1011555" cy="29654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 bwMode="auto">
          <a:xfrm>
            <a:off x="1071538" y="2060848"/>
            <a:ext cx="760491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fr-FR" sz="15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workshop CG&amp;MP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« Une approche originale du pilotage de l’action sociale locale : tentative de rénovation des modes de faire par la valeur », COLLINET-OURTHE M., CARASSUS D., MARIN P., </a:t>
            </a:r>
            <a:r>
              <a:rPr lang="fr-FR" sz="1500" b="1">
                <a:solidFill>
                  <a:srgbClr val="F39404"/>
                </a:solidFill>
              </a:rPr>
              <a:t>en ligne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mai 2021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Symposium international « Regards croisés sur les transformations de la gestion et des organisations publiques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« L’appropriation d’une innovation managériale dans le contexte local : le cas de la certification qualité », QUEYROI Y., CARASSUS D., DREVETON B., MARIN P., </a:t>
            </a:r>
            <a:r>
              <a:rPr lang="fr-FR" sz="1500" b="1">
                <a:solidFill>
                  <a:srgbClr val="F39404"/>
                </a:solidFill>
              </a:rPr>
              <a:t>Rabat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/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Symposium international « Regards croisés sur les transformations de la gestion et des organisations publiques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« L’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agencification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est-elle génératrice de performance pour les politiques publiques locales? Une étude de cas dans le contexte marocain », DAMOU S., CARASSUS D., </a:t>
            </a:r>
            <a:r>
              <a:rPr lang="fr-FR" sz="1500" b="1">
                <a:solidFill>
                  <a:srgbClr val="F39404"/>
                </a:solidFill>
              </a:rPr>
              <a:t>Rabat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491880" y="260648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4.2. Annexe : participation à des congrès scientifiques (4/4)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1331640" y="1829194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 Nature et degré d’appropriation des outils de gestion par les collectivités locales françaises 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DREVETON B., FAVOREU C., GOURBIER L., Numéro spécial des 40 ans de la revue, </a:t>
            </a:r>
            <a:r>
              <a:rPr lang="fr-FR" sz="1500" b="1">
                <a:solidFill>
                  <a:srgbClr val="FF9900"/>
                </a:solidFill>
              </a:rPr>
              <a:t>Revue Politiques et Management Public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(rang C HCERES)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, septembre – décembre 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Du territoire politique au territoire des politiques publiques 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rgbClr val="FF9900"/>
                </a:solidFill>
              </a:rPr>
              <a:t>Droit de l’Union Européenne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CARASSUS D.,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décembre 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Politiques de Smart City et transformation des collectivités locales ; le cas de la ville de Biarritz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partie « Études de cas » dans </a:t>
            </a:r>
            <a:r>
              <a:rPr lang="fr-FR" sz="1500" b="1">
                <a:solidFill>
                  <a:srgbClr val="FF9900"/>
                </a:solidFill>
              </a:rPr>
              <a:t>« Profession Cadre service public 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FRUCQUET P., CHABAUD D., MARIN P.,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décembre 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Villes et Territoires intelligents : une opportunité pour renouveler la gouvernance locale ?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FRUCQUET P., CARASSUS D., GARDES N., MARIN P., chapitre 4 dans </a:t>
            </a:r>
            <a:r>
              <a:rPr lang="fr-FR" sz="1500" b="1">
                <a:solidFill>
                  <a:srgbClr val="FF9900"/>
                </a:solidFill>
              </a:rPr>
              <a:t>« Management et territoire – mélanges en l’honneur de Julien BATAC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éd. EMS Management et Société. Coord : LAMARQUE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Eric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MAYMO Vincent,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961" y="2942272"/>
            <a:ext cx="650240" cy="9734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961" y="4150420"/>
            <a:ext cx="655320" cy="96837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/>
          <a:stretch/>
        </p:blipFill>
        <p:spPr bwMode="auto">
          <a:xfrm>
            <a:off x="431961" y="5353488"/>
            <a:ext cx="655320" cy="10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Politiques et management public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9281" y="1883830"/>
            <a:ext cx="502920" cy="75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6"/>
          <p:cNvSpPr txBox="1"/>
          <p:nvPr/>
        </p:nvSpPr>
        <p:spPr bwMode="auto">
          <a:xfrm>
            <a:off x="3491880" y="260648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4.3. Annexe : nos publications scientifiques (1/4)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3"/>
          <a:stretch/>
        </p:blipFill>
        <p:spPr bwMode="auto">
          <a:xfrm>
            <a:off x="458486" y="2030114"/>
            <a:ext cx="655320" cy="10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IGPDE-EDITIONS-PUBLICATIONS | economie.gouv.f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234" y="3277976"/>
            <a:ext cx="832485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IGPDE-EDITIONS-PUBLICATIONS | economie.gouv.f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677" y="3969339"/>
            <a:ext cx="832485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IGPDE-EDITIONS-PUBLICATIONS | economie.gouv.f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677" y="4660702"/>
            <a:ext cx="832485" cy="4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 bwMode="auto">
          <a:xfrm>
            <a:off x="1259632" y="2060848"/>
            <a:ext cx="72728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Déterminants et effets des innovations publiques locales : une analyse des dynamiques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QUEYROI Y., CARASSUS D., MAUREL C.,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chapitre 8 dans </a:t>
            </a:r>
            <a:r>
              <a:rPr lang="fr-FR" sz="1500" b="1">
                <a:solidFill>
                  <a:srgbClr val="FF9900"/>
                </a:solidFill>
              </a:rPr>
              <a:t>« Management et territoire – mélanges en l’honneur de Julien BATAC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éd. EMS Management et Société. Coord : LAMARQUE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Eric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MAYMO Vincent,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Valeur publique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Priorités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Certification des comptes locaux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6"/>
          <p:cNvSpPr txBox="1"/>
          <p:nvPr/>
        </p:nvSpPr>
        <p:spPr bwMode="auto">
          <a:xfrm>
            <a:off x="3491880" y="260648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4.3. Annexe : nos publications scientifiques (2/4)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1259632" y="2060848"/>
            <a:ext cx="72728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Arbitrages budgétaires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Organisation apprenante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Innovation managériale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CARASSUS D., </a:t>
            </a:r>
            <a:r>
              <a:rPr lang="fr-FR" sz="1500" b="1">
                <a:solidFill>
                  <a:srgbClr val="FF9900"/>
                </a:solidFill>
              </a:rPr>
              <a:t>Encyclopédie du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IGPDE Ed., Coord. : Manel BENZERAFA-ALILAT, Danièle LAMARQUE et Gérald ORANGE,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L’appropriation du management public par les dirigeants territoriaux 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rgbClr val="FF9900"/>
                </a:solidFill>
              </a:rPr>
              <a:t>Revue Politiques et Management Public, vol .4 -2022, numéro spécial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CARASSUS D., DREVETON B.,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 8" descr="IGPDE-EDITIONS-PUBLICATIONS | economie.gouv.f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5317" y="2208179"/>
            <a:ext cx="832485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GPDE-EDITIONS-PUBLICATIONS | economie.gouv.f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2760" y="2899542"/>
            <a:ext cx="832485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IGPDE-EDITIONS-PUBLICATIONS | economie.gouv.f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2760" y="3590904"/>
            <a:ext cx="832485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Politiques et management public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2953" y="4368419"/>
            <a:ext cx="47721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6"/>
          <p:cNvSpPr txBox="1"/>
          <p:nvPr/>
        </p:nvSpPr>
        <p:spPr bwMode="auto">
          <a:xfrm>
            <a:off x="3491880" y="260648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4.3. Annexe : nos publications scientifiques (3/4)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 bwMode="auto">
          <a:xfrm>
            <a:off x="1187624" y="1628800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Stephen Osborne : De la co-production à la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co-création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écosystémique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de l’action et de la valeur publiques 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in « </a:t>
            </a:r>
            <a:r>
              <a:rPr lang="fr-FR" sz="1500" b="1">
                <a:solidFill>
                  <a:srgbClr val="FF9900"/>
                </a:solidFill>
              </a:rPr>
              <a:t>Grands auteurs en Management Public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», CARASSUS D., FAVOREU C., Éditions EMS, Coordinateurs : Alain BURLAUD,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Stéphanie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CHATELAIN-PONROY, Patrick GIBERT,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Madina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 RIVAL,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 Analyse de l’évolution des outils de la gestion locale d’un paradigme du contrôle à celui du pilotage : application à la gestion patrimoniale »,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QUEYROI Y., CARASSUS D., </a:t>
            </a:r>
            <a:r>
              <a:rPr lang="fr-FR" sz="1500" b="1">
                <a:solidFill>
                  <a:srgbClr val="FF9900"/>
                </a:solidFill>
              </a:rPr>
              <a:t>Finance, Contrôle et Stratégie 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(rang B HCERES),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 lang="fr-FR" sz="15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L’influence des politiques publiques de Villes et Territoires Intelligents sur la rénovation de la gouvernance locale »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500" b="1">
                <a:solidFill>
                  <a:srgbClr val="FF9900"/>
                </a:solidFill>
              </a:rPr>
              <a:t>Revue Politiques et Management Public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FRUCQUET Pascal, CARASSUS David, CHABAUD Didier, MARIN Pierre,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 juillet-décembre 2021</a:t>
            </a:r>
            <a:endParaRPr/>
          </a:p>
          <a:p>
            <a:pPr marL="180975" indent="-180975" algn="just">
              <a:buFont typeface="Wingdings"/>
              <a:buChar char="§"/>
              <a:defRPr/>
            </a:pPr>
            <a:endParaRPr lang="fr-FR" sz="15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algn="just">
              <a:buFont typeface="Wingdings"/>
              <a:buChar char="§"/>
              <a:defRPr/>
            </a:pP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« Impact du COVID19 sur le pilotage des politiques publiques locales : quelles solutions pour quelles problématiques ? », </a:t>
            </a:r>
            <a:r>
              <a:rPr lang="fr-FR" sz="1500" b="1">
                <a:solidFill>
                  <a:srgbClr val="FF9900"/>
                </a:solidFill>
              </a:rPr>
              <a:t>Revue Gestion &amp; Management Public, numéro spécial</a:t>
            </a: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</a:rPr>
              <a:t>, CARASSUS D., LEBLONG-MASCLET G., </a:t>
            </a:r>
            <a:r>
              <a:rPr lang="fr-FR" sz="15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486" y="3256118"/>
            <a:ext cx="488315" cy="739140"/>
          </a:xfrm>
          <a:prstGeom prst="rect">
            <a:avLst/>
          </a:prstGeom>
        </p:spPr>
      </p:pic>
      <p:pic>
        <p:nvPicPr>
          <p:cNvPr id="14" name="Image 13" descr="Politiques et management public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9588" y="4465572"/>
            <a:ext cx="47721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Les grands auteurs en Management - Sandra Charreire Petit , Isabelle... -  Librairie Eyrolle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8486" y="1916669"/>
            <a:ext cx="523875" cy="83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VOL.8, N°3, 2020 - GMP Revue"/>
          <p:cNvPicPr/>
          <p:nvPr/>
        </p:nvPicPr>
        <p:blipFill>
          <a:blip r:embed="rId6"/>
          <a:stretch/>
        </p:blipFill>
        <p:spPr bwMode="auto">
          <a:xfrm>
            <a:off x="432391" y="5549683"/>
            <a:ext cx="576064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 bwMode="auto">
          <a:xfrm>
            <a:off x="3491880" y="260648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4.3. Annexe : nos publications scientifiques (4/4)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/>
          <p:nvPr/>
        </p:nvSpPr>
        <p:spPr bwMode="auto">
          <a:xfrm>
            <a:off x="1414418" y="1484784"/>
            <a:ext cx="3805654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635750" algn="r"/>
              </a:tabLst>
              <a:defRPr/>
            </a:pPr>
            <a:endParaRPr lang="fr-FR" sz="3000" b="1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200150" lvl="2" indent="-514350">
              <a:lnSpc>
                <a:spcPct val="120000"/>
              </a:lnSpc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200150" lvl="2" indent="-514350">
              <a:lnSpc>
                <a:spcPct val="120000"/>
              </a:lnSpc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 sz="1800">
              <a:latin typeface="Calibri"/>
            </a:endParaRPr>
          </a:p>
        </p:txBody>
      </p:sp>
      <p:sp>
        <p:nvSpPr>
          <p:cNvPr id="9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1.1. Ambitions de la Chaire</a:t>
            </a: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4259" y="2276872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7800">
              <a:buFont typeface="Wingdings"/>
              <a:buChar char="§"/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Constituant un</a:t>
            </a:r>
            <a:r>
              <a:rPr lang="fr-FR">
                <a:solidFill>
                  <a:srgbClr val="F39404"/>
                </a:solidFill>
              </a:rPr>
              <a:t> </a:t>
            </a:r>
            <a:r>
              <a:rPr lang="fr-FR" b="1">
                <a:solidFill>
                  <a:srgbClr val="F39404"/>
                </a:solidFill>
              </a:rPr>
              <a:t>observatoire</a:t>
            </a:r>
            <a:r>
              <a:rPr lang="fr-FR">
                <a:solidFill>
                  <a:srgbClr val="F39404"/>
                </a:solidFill>
              </a:rPr>
              <a:t> 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du pilotage et 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de l’innovation managériale locale pour 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mieux connaître et comprendre les pratiques 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Concernées ;</a:t>
            </a:r>
            <a:endParaRPr/>
          </a:p>
          <a:p>
            <a:pPr marL="444500" indent="-177800">
              <a:buFont typeface="Wingdings"/>
              <a:buChar char="§"/>
              <a:defRPr/>
            </a:pPr>
            <a:r>
              <a:rPr lang="fr-FR" b="1">
                <a:solidFill>
                  <a:srgbClr val="F39404"/>
                </a:solidFill>
              </a:rPr>
              <a:t>Partageant 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ces innovations à l’échelle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locale et nationale, entre universitaires et 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Praticiens ;</a:t>
            </a:r>
            <a:endParaRPr/>
          </a:p>
          <a:p>
            <a:pPr marL="444500" indent="-177800">
              <a:buFont typeface="Wingdings"/>
              <a:buChar char="§"/>
              <a:defRPr/>
            </a:pPr>
            <a:r>
              <a:rPr lang="fr-FR" b="1">
                <a:solidFill>
                  <a:srgbClr val="F39404"/>
                </a:solidFill>
              </a:rPr>
              <a:t>Accompagnant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 les collectivités locales dans </a:t>
            </a:r>
            <a:endParaRPr/>
          </a:p>
          <a:p>
            <a:pPr marL="444500" indent="-177800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la mise en œuvre de ces pratiques innovantes ;</a:t>
            </a:r>
            <a:endParaRPr/>
          </a:p>
          <a:p>
            <a:pPr marL="360000" indent="-108000">
              <a:spcBef>
                <a:spcPts val="1200"/>
              </a:spcBef>
              <a:buFont typeface="Wingdings"/>
              <a:buChar char="§"/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 Constituant un </a:t>
            </a:r>
            <a:r>
              <a:rPr lang="fr-FR" b="1">
                <a:solidFill>
                  <a:srgbClr val="F39404"/>
                </a:solidFill>
              </a:rPr>
              <a:t>laboratoire</a:t>
            </a:r>
            <a:r>
              <a:rPr lang="fr-FR">
                <a:solidFill>
                  <a:srgbClr val="F39404"/>
                </a:solidFill>
              </a:rPr>
              <a:t> 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collaboratif de</a:t>
            </a:r>
            <a:b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fabrication de l’innovation locale (notamment les usagers/citoyens/contribuables) ;</a:t>
            </a:r>
            <a:endParaRPr/>
          </a:p>
          <a:p>
            <a:pPr marL="360000" indent="-108000">
              <a:spcBef>
                <a:spcPts val="1200"/>
              </a:spcBef>
              <a:buFont typeface="Wingdings"/>
              <a:buChar char="§"/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  Etant force de </a:t>
            </a:r>
            <a:r>
              <a:rPr lang="fr-FR" b="1">
                <a:solidFill>
                  <a:srgbClr val="F39404"/>
                </a:solidFill>
              </a:rPr>
              <a:t>propositions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 en termes d’outils et de modalités de fonctionnement innovants répondant aux mutations du contexte local.</a:t>
            </a:r>
            <a:endParaRPr/>
          </a:p>
        </p:txBody>
      </p:sp>
      <p:sp>
        <p:nvSpPr>
          <p:cNvPr id="11" name="ZoneTexte 25"/>
          <p:cNvSpPr txBox="1">
            <a:spLocks noChangeArrowheads="1"/>
          </p:cNvSpPr>
          <p:nvPr/>
        </p:nvSpPr>
        <p:spPr bwMode="auto">
          <a:xfrm>
            <a:off x="259557" y="1268760"/>
            <a:ext cx="86248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endParaRPr lang="fr-FR" sz="1400">
              <a:latin typeface="Calibri"/>
            </a:endParaRPr>
          </a:p>
          <a:p>
            <a:pPr algn="just">
              <a:defRPr/>
            </a:pP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Dynamiser les </a:t>
            </a:r>
            <a:r>
              <a:rPr lang="fr-FR" sz="2000" b="1">
                <a:solidFill>
                  <a:srgbClr val="F39404"/>
                </a:solidFill>
                <a:latin typeface="+mj-lt"/>
              </a:rPr>
              <a:t>relations entre l’université, les collectivités locales et leurs partenaires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 :</a:t>
            </a:r>
            <a:endParaRPr/>
          </a:p>
        </p:txBody>
      </p:sp>
      <p:pic>
        <p:nvPicPr>
          <p:cNvPr id="12" name="Image 11" descr="Fotolia_75666288_M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60689" y="1903724"/>
            <a:ext cx="3082632" cy="3082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 l="0" t="-780" r="0" b="64660"/>
          <a:stretch/>
        </p:blipFill>
        <p:spPr bwMode="auto">
          <a:xfrm>
            <a:off x="227024" y="1268759"/>
            <a:ext cx="2256744" cy="54990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rcRect l="0" t="35300" r="0" b="27950"/>
          <a:stretch/>
        </p:blipFill>
        <p:spPr bwMode="auto">
          <a:xfrm>
            <a:off x="3131840" y="1412209"/>
            <a:ext cx="2160240" cy="53556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rcRect l="0" t="72050" r="0" b="0"/>
          <a:stretch/>
        </p:blipFill>
        <p:spPr bwMode="auto">
          <a:xfrm>
            <a:off x="5940152" y="1412209"/>
            <a:ext cx="2376264" cy="44806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 bwMode="auto">
          <a:xfrm>
            <a:off x="3491880" y="260648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4.4. Annexe : Newsletters(1/2)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5616" y="2166922"/>
            <a:ext cx="6624215" cy="4691078"/>
          </a:xfrm>
          <a:prstGeom prst="rect">
            <a:avLst/>
          </a:prstGeom>
        </p:spPr>
      </p:pic>
      <p:sp>
        <p:nvSpPr>
          <p:cNvPr id="8" name="Espace réservé du texte 2"/>
          <p:cNvSpPr txBox="1"/>
          <p:nvPr/>
        </p:nvSpPr>
        <p:spPr bwMode="auto">
          <a:xfrm>
            <a:off x="2423450" y="1484784"/>
            <a:ext cx="4297100" cy="8261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000" b="1">
                <a:solidFill>
                  <a:schemeClr val="bg1">
                    <a:lumMod val="50000"/>
                  </a:schemeClr>
                </a:solidFill>
                <a:latin typeface="Calibri"/>
              </a:rPr>
              <a:t>FOCUS OPTIMA n°4 | novembre 2023 </a:t>
            </a: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3491880" y="260648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4.4. Annexe : Newsletters(2/2)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 txBox="1"/>
          <p:nvPr/>
        </p:nvSpPr>
        <p:spPr bwMode="auto">
          <a:xfrm>
            <a:off x="1414418" y="1484784"/>
            <a:ext cx="3805654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635750" algn="r"/>
              </a:tabLst>
              <a:defRPr/>
            </a:pPr>
            <a:endParaRPr lang="fr-FR" sz="3000" b="1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200150" lvl="2" indent="-514350">
              <a:lnSpc>
                <a:spcPct val="120000"/>
              </a:lnSpc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200150" lvl="2" indent="-514350">
              <a:lnSpc>
                <a:spcPct val="120000"/>
              </a:lnSpc>
              <a:buNone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Clr>
                <a:srgbClr val="87888A"/>
              </a:buClr>
              <a:tabLst>
                <a:tab pos="6635750" algn="r"/>
              </a:tabLst>
              <a:defRPr/>
            </a:pPr>
            <a:endParaRPr lang="fr-FR" sz="1800"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504" y="1386687"/>
            <a:ext cx="9001000" cy="17436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rcRect l="0" t="0" r="0" b="18150"/>
          <a:stretch/>
        </p:blipFill>
        <p:spPr bwMode="auto">
          <a:xfrm>
            <a:off x="107504" y="3228433"/>
            <a:ext cx="8384633" cy="3224903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4.5. Annexe : réalisations sur 10 ans (1/3)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8057" y="1844824"/>
            <a:ext cx="8907886" cy="36004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4.5. Annexe : réalisations sur 10 ans (2/3)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504" y="1916832"/>
            <a:ext cx="8958890" cy="26642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5616" y="4979980"/>
            <a:ext cx="7099300" cy="85090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4.5. Annexe : réalisations sur 10 ans (3/3)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98781"/>
            <a:ext cx="9144000" cy="5733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8" y="0"/>
            <a:ext cx="4509095" cy="1352729"/>
          </a:xfrm>
          <a:prstGeom prst="rect">
            <a:avLst/>
          </a:prstGeom>
        </p:spPr>
      </p:pic>
      <p:pic>
        <p:nvPicPr>
          <p:cNvPr id="2" name="Image 1"/>
          <p:cNvPicPr/>
          <p:nvPr/>
        </p:nvPicPr>
        <p:blipFill>
          <a:blip r:embed="rId5"/>
          <a:stretch/>
        </p:blipFill>
        <p:spPr bwMode="auto">
          <a:xfrm>
            <a:off x="179512" y="85009"/>
            <a:ext cx="4509095" cy="96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optima.univ-pau.fr/live/digitalAssets/139/139149_photo_cfavoreu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99592" y="3212976"/>
            <a:ext cx="648072" cy="624931"/>
          </a:xfrm>
          <a:prstGeom prst="rect">
            <a:avLst/>
          </a:prstGeom>
          <a:noFill/>
        </p:spPr>
      </p:pic>
      <p:graphicFrame>
        <p:nvGraphicFramePr>
          <p:cNvPr id="21" name="Diagramme 20"/>
          <p:cNvGraphicFramePr>
            <a:graphicFrameLocks xmlns:a="http://schemas.openxmlformats.org/drawingml/2006/main"/>
          </p:cNvGraphicFramePr>
          <p:nvPr/>
        </p:nvGraphicFramePr>
        <p:xfrm>
          <a:off x="1535726" y="1196752"/>
          <a:ext cx="6929486" cy="6215106"/>
          <a:chOff x="0" y="0"/>
          <a:chExt cx="692948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7" r:qs="rId8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39552" y="4077072"/>
            <a:ext cx="696985" cy="648073"/>
          </a:xfrm>
          <a:prstGeom prst="rect">
            <a:avLst/>
          </a:prstGeom>
        </p:spPr>
      </p:pic>
      <p:pic>
        <p:nvPicPr>
          <p:cNvPr id="6146" name="Picture 2" descr="David CARASSUS - Professeur / Enseignant-chercheur - Université de Pau et  des Pays de l&amp;#39;Adour | weka.jobs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467544" y="2420888"/>
            <a:ext cx="663124" cy="720080"/>
          </a:xfrm>
          <a:prstGeom prst="rect">
            <a:avLst/>
          </a:prstGeom>
          <a:noFill/>
        </p:spPr>
      </p:pic>
      <p:pic>
        <p:nvPicPr>
          <p:cNvPr id="1026" name="Picture 2" descr="Fiche du membre | GIS Optima - Répondre au défi local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78868" y="4797152"/>
            <a:ext cx="648072" cy="64807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rcRect l="23000" t="8627" r="0" b="0"/>
          <a:stretch/>
        </p:blipFill>
        <p:spPr bwMode="auto">
          <a:xfrm>
            <a:off x="857517" y="4797152"/>
            <a:ext cx="678209" cy="1050428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 bwMode="auto">
          <a:xfrm>
            <a:off x="3491880" y="300017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1.2. L’équipe : les chercheurs permanents (1/4)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e 20"/>
          <p:cNvGraphicFramePr>
            <a:graphicFrameLocks xmlns:a="http://schemas.openxmlformats.org/drawingml/2006/main"/>
          </p:cNvGraphicFramePr>
          <p:nvPr/>
        </p:nvGraphicFramePr>
        <p:xfrm>
          <a:off x="1547664" y="1165214"/>
          <a:ext cx="6929486" cy="5072098"/>
          <a:chOff x="0" y="0"/>
          <a:chExt cx="69294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6" r:qs="rId7" r:cs="rId5"/>
          </a:graphicData>
        </a:graphic>
      </p:graphicFrame>
      <p:sp>
        <p:nvSpPr>
          <p:cNvPr id="12" name="ZoneTexte 11"/>
          <p:cNvSpPr txBox="1"/>
          <p:nvPr/>
        </p:nvSpPr>
        <p:spPr bwMode="auto">
          <a:xfrm>
            <a:off x="539750" y="3929066"/>
            <a:ext cx="810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7411" name="Picture 3" descr="http://optima.univ-pau.fr/live/digitalAssets/139/139142_123574_Amar_Fall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99592" y="3212976"/>
            <a:ext cx="564475" cy="720080"/>
          </a:xfrm>
          <a:prstGeom prst="rect">
            <a:avLst/>
          </a:prstGeom>
          <a:noFill/>
        </p:spPr>
      </p:pic>
      <p:pic>
        <p:nvPicPr>
          <p:cNvPr id="17413" name="Picture 5" descr="http://optima.univ-pau.fr/live/digitalAssets/139/139146_photo_jpjambes.jp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683568" y="4149079"/>
            <a:ext cx="792087" cy="792087"/>
          </a:xfrm>
          <a:prstGeom prst="rect">
            <a:avLst/>
          </a:prstGeom>
          <a:noFill/>
        </p:spPr>
      </p:pic>
      <p:pic>
        <p:nvPicPr>
          <p:cNvPr id="51202" name="Picture 2" descr="http://iae-creg.univ-pau.fr/live/digitalAssets/118/118482_marc.ohana.jp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323528" y="3212976"/>
            <a:ext cx="539386" cy="720080"/>
          </a:xfrm>
          <a:prstGeom prst="rect">
            <a:avLst/>
          </a:prstGeom>
          <a:noFill/>
        </p:spPr>
      </p:pic>
      <p:pic>
        <p:nvPicPr>
          <p:cNvPr id="71681" name="Picture 1" descr="X:\IAE\Communication\Communication externe\Photos\Pau\72 dpi\3279-265.jpg"/>
          <p:cNvPicPr>
            <a:picLocks noChangeAspect="1" noChangeArrowheads="1"/>
          </p:cNvPicPr>
          <p:nvPr/>
        </p:nvPicPr>
        <p:blipFill>
          <a:blip r:embed="rId11"/>
          <a:srcRect l="22280" t="0" r="9680" b="0"/>
          <a:stretch/>
        </p:blipFill>
        <p:spPr bwMode="auto">
          <a:xfrm>
            <a:off x="539552" y="5157192"/>
            <a:ext cx="881884" cy="864096"/>
          </a:xfrm>
          <a:prstGeom prst="rect">
            <a:avLst/>
          </a:prstGeom>
          <a:noFill/>
        </p:spPr>
      </p:pic>
      <p:pic>
        <p:nvPicPr>
          <p:cNvPr id="71682" name="Picture 2" descr="X:\IAE\Communication\Communication externe\Photos\Pau\72 dpi\3279-288.jpg"/>
          <p:cNvPicPr>
            <a:picLocks noChangeAspect="1" noChangeArrowheads="1"/>
          </p:cNvPicPr>
          <p:nvPr/>
        </p:nvPicPr>
        <p:blipFill>
          <a:blip r:embed="rId12"/>
          <a:srcRect l="11340" t="0" r="30700" b="0"/>
          <a:stretch/>
        </p:blipFill>
        <p:spPr bwMode="auto">
          <a:xfrm>
            <a:off x="755576" y="2204864"/>
            <a:ext cx="626029" cy="720080"/>
          </a:xfrm>
          <a:prstGeom prst="rect">
            <a:avLst/>
          </a:prstGeom>
          <a:noFill/>
        </p:spPr>
      </p:pic>
      <p:sp>
        <p:nvSpPr>
          <p:cNvPr id="11" name="TextBox 6"/>
          <p:cNvSpPr txBox="1"/>
          <p:nvPr/>
        </p:nvSpPr>
        <p:spPr bwMode="auto">
          <a:xfrm>
            <a:off x="3491880" y="300017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1.2. L’équipe : les chercheurs permanents (2/4)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1327182" y="1696681"/>
            <a:ext cx="7205258" cy="4708981"/>
          </a:xfrm>
          <a:prstGeom prst="rect">
            <a:avLst/>
          </a:prstGeom>
          <a:noFill/>
          <a:ln w="25400">
            <a:solidFill>
              <a:srgbClr val="F39404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15 docteurs depuis 2014 </a:t>
            </a:r>
            <a:endParaRPr/>
          </a:p>
          <a:p>
            <a:pPr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2022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Asmaa ATA, Stéphane COILLARD</a:t>
            </a:r>
            <a:endParaRPr/>
          </a:p>
          <a:p>
            <a:pPr algn="just">
              <a:defRPr/>
            </a:pPr>
            <a:b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2021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Gérard EDJIYATO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2020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Mathilde COLLINET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2019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Marie ISSANDOUMOU BARRO ; Edouard CHAMPIERRE DE VILLENEUVE ; Samir DAMOU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2018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Brice MALM</a:t>
            </a:r>
            <a:endParaRPr/>
          </a:p>
          <a:p>
            <a:pPr algn="just">
              <a:defRPr/>
            </a:pPr>
            <a:br>
              <a:rPr lang="fr-FR" sz="1500" i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r>
              <a:rPr lang="fr-FR" sz="1500" i="1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Yoann QUEYROI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2016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Lydie MABIOGA ; Cendrine TEMPLIER 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2015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Marie CAUSSIMONT</a:t>
            </a:r>
            <a:endParaRPr/>
          </a:p>
          <a:p>
            <a:pPr algn="just">
              <a:defRPr/>
            </a:pPr>
            <a:endParaRPr lang="fr-FR" sz="15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fr-FR" sz="1500" b="1">
                <a:solidFill>
                  <a:schemeClr val="tx1">
                    <a:lumMod val="50000"/>
                    <a:lumOff val="50000"/>
                  </a:schemeClr>
                </a:solidFill>
              </a:rPr>
              <a:t>2014 :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Kémo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 BALDE ; Pierre MARIN ; Alexandra SIMON</a:t>
            </a:r>
            <a:endParaRPr/>
          </a:p>
        </p:txBody>
      </p:sp>
      <p:sp>
        <p:nvSpPr>
          <p:cNvPr id="10" name="TextBox 6"/>
          <p:cNvSpPr txBox="1"/>
          <p:nvPr/>
        </p:nvSpPr>
        <p:spPr bwMode="auto">
          <a:xfrm>
            <a:off x="3491880" y="30001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1.2. L’équipe : les docteur(e)s (3/4)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1327182" y="1696681"/>
            <a:ext cx="7205258" cy="4875181"/>
          </a:xfrm>
          <a:prstGeom prst="rect">
            <a:avLst/>
          </a:prstGeom>
          <a:noFill/>
          <a:ln w="25400">
            <a:solidFill>
              <a:srgbClr val="F3940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sz="15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Pascal BELLEMIN</a:t>
            </a: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fr-FR" sz="1500" b="0" i="1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Directeur financier du Conseil Départemental de la Savoie</a:t>
            </a:r>
            <a:endParaRPr/>
          </a:p>
          <a:p>
            <a:pPr marL="742950" lvl="1" indent="-285750">
              <a:lnSpc>
                <a:spcPct val="200000"/>
              </a:lnSpc>
              <a:buFont typeface="Courier New"/>
              <a:buChar char="o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anagement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stratégique et pilotage financier local  </a:t>
            </a:r>
            <a:endParaRPr/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Matthieu CHAUVEAU</a:t>
            </a: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fr-FR" sz="1500" b="0" i="1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Doctorant en sciences de gestion</a:t>
            </a:r>
            <a:endParaRPr/>
          </a:p>
          <a:p>
            <a:pPr marL="742950" lvl="1" indent="-285750">
              <a:lnSpc>
                <a:spcPct val="200000"/>
              </a:lnSpc>
              <a:buFont typeface="Courier New"/>
              <a:buChar char="o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</a:t>
            </a:r>
            <a:r>
              <a:rPr lang="fr-FR" sz="15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anagement</a:t>
            </a:r>
            <a:r>
              <a:rPr lang="fr-FR" sz="15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du bien-être dans les organisations publiques</a:t>
            </a:r>
            <a:endParaRPr/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Pascal FRUCQUET</a:t>
            </a: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fr-FR" sz="1500" b="0" i="1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Doctorant en sciences de gestion</a:t>
            </a:r>
            <a:endParaRPr/>
          </a:p>
          <a:p>
            <a:pPr marL="742950" lvl="1" indent="-285750">
              <a:lnSpc>
                <a:spcPct val="200000"/>
              </a:lnSpc>
              <a:buFont typeface="Courier New"/>
              <a:buChar char="o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Ville intelligente et performance publique locale</a:t>
            </a:r>
            <a:endParaRPr/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Sarah PRAT DIT HAURET</a:t>
            </a: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fr-FR" sz="1500" b="0" i="1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Doctorante en sciences de gestion</a:t>
            </a:r>
            <a:endParaRPr/>
          </a:p>
          <a:p>
            <a:pPr marL="742950" lvl="1" indent="-285750">
              <a:lnSpc>
                <a:spcPct val="200000"/>
              </a:lnSpc>
              <a:buFont typeface="Courier New"/>
              <a:buChar char="o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Pilotage de la politique sociale du Conseil Départemental de la Haute-Garonne</a:t>
            </a:r>
            <a:endParaRPr/>
          </a:p>
          <a:p>
            <a:pPr marL="0" marR="0" lvl="0" indent="0" algn="l"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Youssoufi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TOURE</a:t>
            </a: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, Mathématicien, </a:t>
            </a:r>
            <a:r>
              <a:rPr lang="fr-FR" sz="1500" b="0" i="1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Doctorant en sciences de gestion </a:t>
            </a:r>
            <a:endParaRPr/>
          </a:p>
          <a:p>
            <a:pPr marL="742950" lvl="1" indent="-285750">
              <a:lnSpc>
                <a:spcPct val="200000"/>
              </a:lnSpc>
              <a:buFont typeface="Courier New"/>
              <a:buChar char="o"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15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Transition et gouvernance des politiques publiques </a:t>
            </a:r>
            <a:endParaRPr/>
          </a:p>
        </p:txBody>
      </p:sp>
      <p:pic>
        <p:nvPicPr>
          <p:cNvPr id="62474" name="Picture 10" descr="http://optima.univ-pau.fr/_resources-images/Images/PhotoPascal_100x84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35333" y="1865343"/>
            <a:ext cx="665355" cy="792087"/>
          </a:xfrm>
          <a:prstGeom prst="rect">
            <a:avLst/>
          </a:prstGeom>
          <a:noFill/>
        </p:spPr>
      </p:pic>
      <p:pic>
        <p:nvPicPr>
          <p:cNvPr id="2050" name="Picture 2" descr="Photo de profil de Pascal Frucquet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96665" y="3726710"/>
            <a:ext cx="792087" cy="792087"/>
          </a:xfrm>
          <a:prstGeom prst="rect">
            <a:avLst/>
          </a:prstGeom>
          <a:noFill/>
        </p:spPr>
      </p:pic>
      <p:pic>
        <p:nvPicPr>
          <p:cNvPr id="1028" name="Picture 4" descr="20+ profils pour “Hauret” | LinkedIn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84238" y="4677642"/>
            <a:ext cx="792087" cy="7920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96665" y="5588076"/>
            <a:ext cx="792087" cy="792087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rcRect l="16647" t="2627" r="9501" b="9948"/>
          <a:stretch/>
        </p:blipFill>
        <p:spPr bwMode="auto">
          <a:xfrm>
            <a:off x="482524" y="2772320"/>
            <a:ext cx="620370" cy="792087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 bwMode="auto">
          <a:xfrm>
            <a:off x="3491880" y="30001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1.2. L’équipe : les doctorants (4/4)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/>
          <p:nvPr/>
        </p:nvSpPr>
        <p:spPr bwMode="auto">
          <a:xfrm>
            <a:off x="410190" y="1628800"/>
            <a:ext cx="8266266" cy="4161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r>
              <a:rPr lang="fr-FR" sz="2000">
                <a:solidFill>
                  <a:srgbClr val="595959"/>
                </a:solidFill>
              </a:rPr>
              <a:t>Création du </a:t>
            </a:r>
            <a:r>
              <a:rPr lang="fr-FR" sz="2000" b="1">
                <a:solidFill>
                  <a:srgbClr val="F39404"/>
                </a:solidFill>
              </a:rPr>
              <a:t>Consortium Optima </a:t>
            </a:r>
            <a:r>
              <a:rPr lang="fr-FR" sz="2000">
                <a:solidFill>
                  <a:srgbClr val="595959"/>
                </a:solidFill>
              </a:rPr>
              <a:t>en </a:t>
            </a:r>
            <a:r>
              <a:rPr lang="fr-FR" sz="2000" b="1">
                <a:solidFill>
                  <a:srgbClr val="F39404"/>
                </a:solidFill>
              </a:rPr>
              <a:t>2021</a:t>
            </a:r>
            <a:r>
              <a:rPr lang="fr-FR" sz="2000">
                <a:solidFill>
                  <a:srgbClr val="595959"/>
                </a:solidFill>
              </a:rPr>
              <a:t> : Groupement d'Intérêt Scientifique présent à </a:t>
            </a:r>
            <a:r>
              <a:rPr lang="fr-FR" sz="2000" b="1">
                <a:solidFill>
                  <a:srgbClr val="F39404"/>
                </a:solidFill>
              </a:rPr>
              <a:t>l'échelle nationale et internationale </a:t>
            </a:r>
            <a:r>
              <a:rPr lang="fr-FR" sz="2000">
                <a:solidFill>
                  <a:srgbClr val="595959"/>
                </a:solidFill>
              </a:rPr>
              <a:t>capable de </a:t>
            </a:r>
            <a:r>
              <a:rPr lang="fr-FR" sz="2000" b="1">
                <a:solidFill>
                  <a:srgbClr val="F39404"/>
                </a:solidFill>
              </a:rPr>
              <a:t>répondre au développement souhaité de la recherche </a:t>
            </a:r>
            <a:r>
              <a:rPr lang="fr-FR" sz="2000">
                <a:solidFill>
                  <a:srgbClr val="595959"/>
                </a:solidFill>
              </a:rPr>
              <a:t>en matière d'innovation managériale locale</a:t>
            </a:r>
            <a:endParaRPr lang="fr-FR" sz="2000"/>
          </a:p>
          <a:p>
            <a:pPr algn="just">
              <a:buFont typeface="Wingdings"/>
              <a:buChar char="§"/>
              <a:tabLst>
                <a:tab pos="6635750" algn="r"/>
              </a:tabLst>
              <a:defRPr/>
            </a:pPr>
            <a:endParaRPr lang="fr-FR" sz="200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3491880" y="30303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635750" algn="r"/>
              </a:tabLst>
              <a:defRPr/>
            </a:pPr>
            <a:r>
              <a:rPr lang="fr-FR" sz="2400" b="1">
                <a:solidFill>
                  <a:schemeClr val="bg1"/>
                </a:solidFill>
                <a:latin typeface="Calibri"/>
              </a:rPr>
              <a:t>1.3. Evolution</a:t>
            </a: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59732" y="2898847"/>
            <a:ext cx="4824536" cy="3658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>Affichage à l'écran (4:3)</PresentationFormat>
  <Paragraphs>0</Paragraphs>
  <Slides>45</Slides>
  <Notes>45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>Hewlett-Packard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lancement</dc:creator>
  <cp:keywords/>
  <dc:description/>
  <dc:identifier/>
  <dc:language/>
  <cp:lastModifiedBy>Celine Chatelin (cchatelin001)</cp:lastModifiedBy>
  <cp:revision>1966</cp:revision>
  <dcterms:created xsi:type="dcterms:W3CDTF">2016-11-21T10:15:03Z</dcterms:created>
  <dcterms:modified xsi:type="dcterms:W3CDTF">2024-02-06T11:02:41Z</dcterms:modified>
  <cp:category/>
  <cp:contentStatus/>
  <cp:version/>
</cp:coreProperties>
</file>