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303" r:id="rId5"/>
    <p:sldId id="292" r:id="rId6"/>
    <p:sldId id="261" r:id="rId7"/>
    <p:sldId id="324" r:id="rId8"/>
    <p:sldId id="266" r:id="rId9"/>
    <p:sldId id="267" r:id="rId10"/>
    <p:sldId id="268" r:id="rId11"/>
    <p:sldId id="345" r:id="rId12"/>
    <p:sldId id="270" r:id="rId13"/>
    <p:sldId id="326" r:id="rId14"/>
    <p:sldId id="347" r:id="rId15"/>
    <p:sldId id="271" r:id="rId16"/>
    <p:sldId id="330" r:id="rId17"/>
    <p:sldId id="333" r:id="rId18"/>
    <p:sldId id="329" r:id="rId19"/>
    <p:sldId id="274" r:id="rId20"/>
    <p:sldId id="327" r:id="rId21"/>
    <p:sldId id="338" r:id="rId22"/>
    <p:sldId id="348" r:id="rId23"/>
    <p:sldId id="275" r:id="rId24"/>
    <p:sldId id="332" r:id="rId25"/>
    <p:sldId id="346" r:id="rId26"/>
    <p:sldId id="342" r:id="rId27"/>
    <p:sldId id="277" r:id="rId28"/>
    <p:sldId id="331" r:id="rId29"/>
    <p:sldId id="339" r:id="rId30"/>
    <p:sldId id="344" r:id="rId31"/>
    <p:sldId id="279" r:id="rId32"/>
    <p:sldId id="280" r:id="rId33"/>
    <p:sldId id="281" r:id="rId34"/>
    <p:sldId id="283" r:id="rId35"/>
    <p:sldId id="284" r:id="rId36"/>
    <p:sldId id="325" r:id="rId37"/>
    <p:sldId id="286" r:id="rId38"/>
    <p:sldId id="287" r:id="rId39"/>
    <p:sldId id="312" r:id="rId40"/>
    <p:sldId id="349" r:id="rId41"/>
    <p:sldId id="350" r:id="rId42"/>
    <p:sldId id="336" r:id="rId43"/>
    <p:sldId id="323" r:id="rId44"/>
    <p:sldId id="322" r:id="rId45"/>
    <p:sldId id="351" r:id="rId46"/>
    <p:sldId id="288" r:id="rId47"/>
    <p:sldId id="289" r:id="rId48"/>
    <p:sldId id="320" r:id="rId49"/>
    <p:sldId id="290" r:id="rId50"/>
    <p:sldId id="296" r:id="rId51"/>
    <p:sldId id="298" r:id="rId52"/>
    <p:sldId id="319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5"/>
    <a:srgbClr val="F39404"/>
    <a:srgbClr val="BD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image" Target="../media/image90.jfif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image" Target="../media/image110.jpg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image" Target="../media/image90.jfif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image" Target="../media/image110.jpg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473DD-1E27-4510-A9E5-4BAF577BDED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A0321DCC-EDAF-45C9-AC06-7C34E758467B}">
      <dgm:prSet phldrT="[Texte]"/>
      <dgm:spPr/>
      <dgm:t>
        <a:bodyPr/>
        <a:lstStyle/>
        <a:p>
          <a:r>
            <a:rPr lang="fr-FR" b="1" dirty="0">
              <a:solidFill>
                <a:srgbClr val="F39404"/>
              </a:solidFill>
            </a:rPr>
            <a:t>Création de la Chaire OPTIMA</a:t>
          </a:r>
        </a:p>
      </dgm:t>
    </dgm:pt>
    <dgm:pt modelId="{24DDEB95-11A6-4125-8692-870348D18848}" type="parTrans" cxnId="{E7805E65-C181-4C2C-97CE-6A796591A5C6}">
      <dgm:prSet/>
      <dgm:spPr/>
      <dgm:t>
        <a:bodyPr/>
        <a:lstStyle/>
        <a:p>
          <a:endParaRPr lang="fr-FR"/>
        </a:p>
      </dgm:t>
    </dgm:pt>
    <dgm:pt modelId="{61602AC7-1CD8-473D-A3FE-4DC87003DD15}" type="sibTrans" cxnId="{E7805E65-C181-4C2C-97CE-6A796591A5C6}">
      <dgm:prSet/>
      <dgm:spPr/>
      <dgm:t>
        <a:bodyPr/>
        <a:lstStyle/>
        <a:p>
          <a:endParaRPr lang="fr-FR"/>
        </a:p>
      </dgm:t>
    </dgm:pt>
    <dgm:pt modelId="{72FC0107-1933-4528-99CB-6ACAFC207032}">
      <dgm:prSet phldrT="[Texte]"/>
      <dgm:spPr/>
      <dgm:t>
        <a:bodyPr/>
        <a:lstStyle/>
        <a:p>
          <a:r>
            <a:rPr lang="fr-FR" b="1" dirty="0">
              <a:solidFill>
                <a:srgbClr val="F39404"/>
              </a:solidFill>
            </a:rPr>
            <a:t>1</a:t>
          </a:r>
          <a:r>
            <a:rPr lang="fr-FR" b="1" baseline="30000" dirty="0">
              <a:solidFill>
                <a:srgbClr val="F39404"/>
              </a:solidFill>
            </a:rPr>
            <a:t>er</a:t>
          </a:r>
          <a:r>
            <a:rPr lang="fr-FR" b="1" dirty="0">
              <a:solidFill>
                <a:srgbClr val="F39404"/>
              </a:solidFill>
            </a:rPr>
            <a:t> renouvellement de la Chaire OPTIMA</a:t>
          </a:r>
        </a:p>
      </dgm:t>
    </dgm:pt>
    <dgm:pt modelId="{3A6B818A-0DFF-4C75-88F5-5D6AF11BDB06}" type="parTrans" cxnId="{FB595A1B-E19B-414F-8070-140CE03AE10E}">
      <dgm:prSet/>
      <dgm:spPr/>
      <dgm:t>
        <a:bodyPr/>
        <a:lstStyle/>
        <a:p>
          <a:endParaRPr lang="fr-FR"/>
        </a:p>
      </dgm:t>
    </dgm:pt>
    <dgm:pt modelId="{EE31444E-D157-42B4-A385-64CDD6ECE3B4}" type="sibTrans" cxnId="{FB595A1B-E19B-414F-8070-140CE03AE10E}">
      <dgm:prSet/>
      <dgm:spPr/>
      <dgm:t>
        <a:bodyPr/>
        <a:lstStyle/>
        <a:p>
          <a:endParaRPr lang="fr-FR"/>
        </a:p>
      </dgm:t>
    </dgm:pt>
    <dgm:pt modelId="{A371158D-B40D-455D-A6C0-BB8C609094DB}">
      <dgm:prSet phldrT="[Texte]"/>
      <dgm:spPr/>
      <dgm:t>
        <a:bodyPr/>
        <a:lstStyle/>
        <a:p>
          <a:r>
            <a:rPr lang="fr-FR" b="1" dirty="0">
              <a:solidFill>
                <a:srgbClr val="F39404"/>
              </a:solidFill>
            </a:rPr>
            <a:t>2</a:t>
          </a:r>
          <a:r>
            <a:rPr lang="fr-FR" b="1" baseline="30000" dirty="0">
              <a:solidFill>
                <a:srgbClr val="F39404"/>
              </a:solidFill>
            </a:rPr>
            <a:t>ème</a:t>
          </a:r>
          <a:r>
            <a:rPr lang="fr-FR" b="1" dirty="0">
              <a:solidFill>
                <a:srgbClr val="F39404"/>
              </a:solidFill>
            </a:rPr>
            <a:t> renouvellement de la Chaire OPTIMA</a:t>
          </a:r>
        </a:p>
      </dgm:t>
    </dgm:pt>
    <dgm:pt modelId="{C86ECA40-528C-46AC-A0B5-9515FD8E898A}" type="parTrans" cxnId="{F7564126-9D27-4E40-AFD5-137570753982}">
      <dgm:prSet/>
      <dgm:spPr/>
      <dgm:t>
        <a:bodyPr/>
        <a:lstStyle/>
        <a:p>
          <a:endParaRPr lang="fr-FR"/>
        </a:p>
      </dgm:t>
    </dgm:pt>
    <dgm:pt modelId="{FDC1364B-46B1-4E1B-BF8C-C5196AED4B3E}" type="sibTrans" cxnId="{F7564126-9D27-4E40-AFD5-137570753982}">
      <dgm:prSet/>
      <dgm:spPr/>
      <dgm:t>
        <a:bodyPr/>
        <a:lstStyle/>
        <a:p>
          <a:endParaRPr lang="fr-FR"/>
        </a:p>
      </dgm:t>
    </dgm:pt>
    <dgm:pt modelId="{36C603CF-3FEF-4675-B96C-90E4A397644B}">
      <dgm:prSet phldrT="[Texte]"/>
      <dgm:spPr/>
      <dgm:t>
        <a:bodyPr/>
        <a:lstStyle/>
        <a:p>
          <a:r>
            <a:rPr lang="fr-FR" b="1" dirty="0">
              <a:solidFill>
                <a:srgbClr val="F39404"/>
              </a:solidFill>
            </a:rPr>
            <a:t>Création du GIS OPTIMA</a:t>
          </a:r>
        </a:p>
      </dgm:t>
    </dgm:pt>
    <dgm:pt modelId="{0ADB52C7-B40A-4D75-92F0-859D484FE31D}" type="parTrans" cxnId="{D6C412A4-0EF1-4886-9A9F-9611843FE336}">
      <dgm:prSet/>
      <dgm:spPr/>
      <dgm:t>
        <a:bodyPr/>
        <a:lstStyle/>
        <a:p>
          <a:endParaRPr lang="fr-FR"/>
        </a:p>
      </dgm:t>
    </dgm:pt>
    <dgm:pt modelId="{11E06B5F-2669-420E-A39B-003078499889}" type="sibTrans" cxnId="{D6C412A4-0EF1-4886-9A9F-9611843FE336}">
      <dgm:prSet/>
      <dgm:spPr/>
      <dgm:t>
        <a:bodyPr/>
        <a:lstStyle/>
        <a:p>
          <a:endParaRPr lang="fr-FR"/>
        </a:p>
      </dgm:t>
    </dgm:pt>
    <dgm:pt modelId="{400D53B6-A9DE-4629-8AD1-C7C4D6BBC491}">
      <dgm:prSet phldrT="[Texte]"/>
      <dgm:spPr/>
      <dgm:t>
        <a:bodyPr/>
        <a:lstStyle/>
        <a:p>
          <a:r>
            <a:rPr lang="fr-FR" b="1" dirty="0">
              <a:solidFill>
                <a:srgbClr val="F39404"/>
              </a:solidFill>
            </a:rPr>
            <a:t>3</a:t>
          </a:r>
          <a:r>
            <a:rPr lang="fr-FR" b="1" baseline="30000" dirty="0">
              <a:solidFill>
                <a:srgbClr val="F39404"/>
              </a:solidFill>
            </a:rPr>
            <a:t>ème</a:t>
          </a:r>
          <a:r>
            <a:rPr lang="fr-FR" b="1" dirty="0">
              <a:solidFill>
                <a:srgbClr val="F39404"/>
              </a:solidFill>
            </a:rPr>
            <a:t> renouvellement de la Chaire OPTIMA</a:t>
          </a:r>
        </a:p>
      </dgm:t>
    </dgm:pt>
    <dgm:pt modelId="{D889E002-2D54-4151-AD1F-8F7432EAFDC8}" type="parTrans" cxnId="{2F1C4610-D88C-4245-94C5-8BC6E1C80802}">
      <dgm:prSet/>
      <dgm:spPr/>
      <dgm:t>
        <a:bodyPr/>
        <a:lstStyle/>
        <a:p>
          <a:endParaRPr lang="fr-FR"/>
        </a:p>
      </dgm:t>
    </dgm:pt>
    <dgm:pt modelId="{C977F15E-2747-496F-8BD9-59C3EDCB4A58}" type="sibTrans" cxnId="{2F1C4610-D88C-4245-94C5-8BC6E1C80802}">
      <dgm:prSet/>
      <dgm:spPr/>
      <dgm:t>
        <a:bodyPr/>
        <a:lstStyle/>
        <a:p>
          <a:endParaRPr lang="fr-FR"/>
        </a:p>
      </dgm:t>
    </dgm:pt>
    <dgm:pt modelId="{C1F7A954-2F3F-4B1B-A6CE-3314316D1AC2}" type="pres">
      <dgm:prSet presAssocID="{C7C473DD-1E27-4510-A9E5-4BAF577BDEDD}" presName="Name0" presStyleCnt="0">
        <dgm:presLayoutVars>
          <dgm:dir/>
          <dgm:resizeHandles val="exact"/>
        </dgm:presLayoutVars>
      </dgm:prSet>
      <dgm:spPr/>
    </dgm:pt>
    <dgm:pt modelId="{62F9CC81-B795-40C9-9154-BDF2D431F557}" type="pres">
      <dgm:prSet presAssocID="{C7C473DD-1E27-4510-A9E5-4BAF577BDEDD}" presName="arrow" presStyleLbl="bgShp" presStyleIdx="0" presStyleCnt="1" custLinFactNeighborY="0"/>
      <dgm:spPr>
        <a:solidFill>
          <a:schemeClr val="bg2">
            <a:lumMod val="90000"/>
          </a:schemeClr>
        </a:solidFill>
      </dgm:spPr>
    </dgm:pt>
    <dgm:pt modelId="{6415253F-2407-4D18-BAAF-C07BA8A6F64E}" type="pres">
      <dgm:prSet presAssocID="{C7C473DD-1E27-4510-A9E5-4BAF577BDEDD}" presName="points" presStyleCnt="0"/>
      <dgm:spPr/>
    </dgm:pt>
    <dgm:pt modelId="{F096AB98-0D82-4EF6-91F9-8C57A63B8831}" type="pres">
      <dgm:prSet presAssocID="{A0321DCC-EDAF-45C9-AC06-7C34E758467B}" presName="compositeA" presStyleCnt="0"/>
      <dgm:spPr/>
    </dgm:pt>
    <dgm:pt modelId="{01F255B1-B722-4443-8F78-FDB528F66CE8}" type="pres">
      <dgm:prSet presAssocID="{A0321DCC-EDAF-45C9-AC06-7C34E758467B}" presName="textA" presStyleLbl="revTx" presStyleIdx="0" presStyleCnt="5">
        <dgm:presLayoutVars>
          <dgm:bulletEnabled val="1"/>
        </dgm:presLayoutVars>
      </dgm:prSet>
      <dgm:spPr/>
    </dgm:pt>
    <dgm:pt modelId="{4CE2F67E-B852-45EF-80AD-54B128037404}" type="pres">
      <dgm:prSet presAssocID="{A0321DCC-EDAF-45C9-AC06-7C34E758467B}" presName="circleA" presStyleLbl="node1" presStyleIdx="0" presStyleCnt="5"/>
      <dgm:spPr>
        <a:prstGeom prst="roundRect">
          <a:avLst/>
        </a:prstGeom>
        <a:solidFill>
          <a:srgbClr val="F29405"/>
        </a:solidFill>
      </dgm:spPr>
    </dgm:pt>
    <dgm:pt modelId="{C5F61C40-C0C8-4C81-9567-9D73857844E4}" type="pres">
      <dgm:prSet presAssocID="{A0321DCC-EDAF-45C9-AC06-7C34E758467B}" presName="spaceA" presStyleCnt="0"/>
      <dgm:spPr/>
    </dgm:pt>
    <dgm:pt modelId="{78700618-0AA7-448C-AEA2-6275811C999A}" type="pres">
      <dgm:prSet presAssocID="{61602AC7-1CD8-473D-A3FE-4DC87003DD15}" presName="space" presStyleCnt="0"/>
      <dgm:spPr/>
    </dgm:pt>
    <dgm:pt modelId="{2342DB5D-8A27-4D7C-A917-BB92BDFF16BD}" type="pres">
      <dgm:prSet presAssocID="{72FC0107-1933-4528-99CB-6ACAFC207032}" presName="compositeB" presStyleCnt="0"/>
      <dgm:spPr/>
    </dgm:pt>
    <dgm:pt modelId="{407B26E9-D653-42CC-AE7C-B1465358BF88}" type="pres">
      <dgm:prSet presAssocID="{72FC0107-1933-4528-99CB-6ACAFC207032}" presName="textB" presStyleLbl="revTx" presStyleIdx="1" presStyleCnt="5">
        <dgm:presLayoutVars>
          <dgm:bulletEnabled val="1"/>
        </dgm:presLayoutVars>
      </dgm:prSet>
      <dgm:spPr/>
    </dgm:pt>
    <dgm:pt modelId="{2C5305AE-9941-4061-9C26-D314CC9DDEF0}" type="pres">
      <dgm:prSet presAssocID="{72FC0107-1933-4528-99CB-6ACAFC207032}" presName="circleB" presStyleLbl="node1" presStyleIdx="1" presStyleCnt="5"/>
      <dgm:spPr>
        <a:prstGeom prst="roundRect">
          <a:avLst/>
        </a:prstGeom>
        <a:solidFill>
          <a:srgbClr val="F29405"/>
        </a:solidFill>
      </dgm:spPr>
    </dgm:pt>
    <dgm:pt modelId="{6790FCB0-89F9-48FC-9595-0BA5005508CE}" type="pres">
      <dgm:prSet presAssocID="{72FC0107-1933-4528-99CB-6ACAFC207032}" presName="spaceB" presStyleCnt="0"/>
      <dgm:spPr/>
    </dgm:pt>
    <dgm:pt modelId="{405A81DF-65E7-4404-B7B2-56BFD513D481}" type="pres">
      <dgm:prSet presAssocID="{EE31444E-D157-42B4-A385-64CDD6ECE3B4}" presName="space" presStyleCnt="0"/>
      <dgm:spPr/>
    </dgm:pt>
    <dgm:pt modelId="{1A027AAD-7CA1-4AE9-B379-EDF01FB6DC05}" type="pres">
      <dgm:prSet presAssocID="{A371158D-B40D-455D-A6C0-BB8C609094DB}" presName="compositeA" presStyleCnt="0"/>
      <dgm:spPr/>
    </dgm:pt>
    <dgm:pt modelId="{C2677970-3E29-4595-88B9-E7D14022969D}" type="pres">
      <dgm:prSet presAssocID="{A371158D-B40D-455D-A6C0-BB8C609094DB}" presName="textA" presStyleLbl="revTx" presStyleIdx="2" presStyleCnt="5">
        <dgm:presLayoutVars>
          <dgm:bulletEnabled val="1"/>
        </dgm:presLayoutVars>
      </dgm:prSet>
      <dgm:spPr/>
    </dgm:pt>
    <dgm:pt modelId="{E781259D-ED40-4534-88C6-3555F8575F88}" type="pres">
      <dgm:prSet presAssocID="{A371158D-B40D-455D-A6C0-BB8C609094DB}" presName="circleA" presStyleLbl="node1" presStyleIdx="2" presStyleCnt="5"/>
      <dgm:spPr>
        <a:prstGeom prst="roundRect">
          <a:avLst/>
        </a:prstGeom>
        <a:solidFill>
          <a:srgbClr val="F29405"/>
        </a:solidFill>
      </dgm:spPr>
    </dgm:pt>
    <dgm:pt modelId="{8DCC817C-4B08-44EE-9FAB-A6A97870DBC7}" type="pres">
      <dgm:prSet presAssocID="{A371158D-B40D-455D-A6C0-BB8C609094DB}" presName="spaceA" presStyleCnt="0"/>
      <dgm:spPr/>
    </dgm:pt>
    <dgm:pt modelId="{D394DDB6-2ECA-4018-8334-A447065FB829}" type="pres">
      <dgm:prSet presAssocID="{FDC1364B-46B1-4E1B-BF8C-C5196AED4B3E}" presName="space" presStyleCnt="0"/>
      <dgm:spPr/>
    </dgm:pt>
    <dgm:pt modelId="{09EFD344-95F2-4228-AE02-F7E69669E88D}" type="pres">
      <dgm:prSet presAssocID="{36C603CF-3FEF-4675-B96C-90E4A397644B}" presName="compositeB" presStyleCnt="0"/>
      <dgm:spPr/>
    </dgm:pt>
    <dgm:pt modelId="{64064A45-533A-4A1C-9734-40BD4BE803CA}" type="pres">
      <dgm:prSet presAssocID="{36C603CF-3FEF-4675-B96C-90E4A397644B}" presName="textB" presStyleLbl="revTx" presStyleIdx="3" presStyleCnt="5">
        <dgm:presLayoutVars>
          <dgm:bulletEnabled val="1"/>
        </dgm:presLayoutVars>
      </dgm:prSet>
      <dgm:spPr/>
    </dgm:pt>
    <dgm:pt modelId="{457FD488-4A4D-4083-A7A7-1D43997A1D5F}" type="pres">
      <dgm:prSet presAssocID="{36C603CF-3FEF-4675-B96C-90E4A397644B}" presName="circleB" presStyleLbl="node1" presStyleIdx="3" presStyleCnt="5"/>
      <dgm:spPr>
        <a:prstGeom prst="roundRect">
          <a:avLst/>
        </a:prstGeom>
        <a:solidFill>
          <a:srgbClr val="F29405"/>
        </a:solidFill>
      </dgm:spPr>
    </dgm:pt>
    <dgm:pt modelId="{4126F13E-5612-4AA3-85FB-8EB088037105}" type="pres">
      <dgm:prSet presAssocID="{36C603CF-3FEF-4675-B96C-90E4A397644B}" presName="spaceB" presStyleCnt="0"/>
      <dgm:spPr/>
    </dgm:pt>
    <dgm:pt modelId="{79D263D7-BD5A-45C5-B2C6-EFD9331160D0}" type="pres">
      <dgm:prSet presAssocID="{11E06B5F-2669-420E-A39B-003078499889}" presName="space" presStyleCnt="0"/>
      <dgm:spPr/>
    </dgm:pt>
    <dgm:pt modelId="{854765CB-CDB7-4384-98CA-A52D1537FFDC}" type="pres">
      <dgm:prSet presAssocID="{400D53B6-A9DE-4629-8AD1-C7C4D6BBC491}" presName="compositeA" presStyleCnt="0"/>
      <dgm:spPr/>
    </dgm:pt>
    <dgm:pt modelId="{74C25016-E454-48E0-939D-211C5ABD95B0}" type="pres">
      <dgm:prSet presAssocID="{400D53B6-A9DE-4629-8AD1-C7C4D6BBC491}" presName="textA" presStyleLbl="revTx" presStyleIdx="4" presStyleCnt="5">
        <dgm:presLayoutVars>
          <dgm:bulletEnabled val="1"/>
        </dgm:presLayoutVars>
      </dgm:prSet>
      <dgm:spPr/>
    </dgm:pt>
    <dgm:pt modelId="{DD7687BD-034E-4041-9BC3-40296607EE2F}" type="pres">
      <dgm:prSet presAssocID="{400D53B6-A9DE-4629-8AD1-C7C4D6BBC491}" presName="circleA" presStyleLbl="node1" presStyleIdx="4" presStyleCnt="5"/>
      <dgm:spPr>
        <a:prstGeom prst="roundRect">
          <a:avLst/>
        </a:prstGeom>
        <a:solidFill>
          <a:srgbClr val="F29405"/>
        </a:solidFill>
      </dgm:spPr>
    </dgm:pt>
    <dgm:pt modelId="{7383BB37-6B13-4A2D-A364-67F7E9F2C168}" type="pres">
      <dgm:prSet presAssocID="{400D53B6-A9DE-4629-8AD1-C7C4D6BBC491}" presName="spaceA" presStyleCnt="0"/>
      <dgm:spPr/>
    </dgm:pt>
  </dgm:ptLst>
  <dgm:cxnLst>
    <dgm:cxn modelId="{2F1C4610-D88C-4245-94C5-8BC6E1C80802}" srcId="{C7C473DD-1E27-4510-A9E5-4BAF577BDEDD}" destId="{400D53B6-A9DE-4629-8AD1-C7C4D6BBC491}" srcOrd="4" destOrd="0" parTransId="{D889E002-2D54-4151-AD1F-8F7432EAFDC8}" sibTransId="{C977F15E-2747-496F-8BD9-59C3EDCB4A58}"/>
    <dgm:cxn modelId="{ABCDEA16-F0B2-4FF4-88D4-68FE62F3E362}" type="presOf" srcId="{C7C473DD-1E27-4510-A9E5-4BAF577BDEDD}" destId="{C1F7A954-2F3F-4B1B-A6CE-3314316D1AC2}" srcOrd="0" destOrd="0" presId="urn:microsoft.com/office/officeart/2005/8/layout/hProcess11"/>
    <dgm:cxn modelId="{FB595A1B-E19B-414F-8070-140CE03AE10E}" srcId="{C7C473DD-1E27-4510-A9E5-4BAF577BDEDD}" destId="{72FC0107-1933-4528-99CB-6ACAFC207032}" srcOrd="1" destOrd="0" parTransId="{3A6B818A-0DFF-4C75-88F5-5D6AF11BDB06}" sibTransId="{EE31444E-D157-42B4-A385-64CDD6ECE3B4}"/>
    <dgm:cxn modelId="{F7564126-9D27-4E40-AFD5-137570753982}" srcId="{C7C473DD-1E27-4510-A9E5-4BAF577BDEDD}" destId="{A371158D-B40D-455D-A6C0-BB8C609094DB}" srcOrd="2" destOrd="0" parTransId="{C86ECA40-528C-46AC-A0B5-9515FD8E898A}" sibTransId="{FDC1364B-46B1-4E1B-BF8C-C5196AED4B3E}"/>
    <dgm:cxn modelId="{C6E7A25C-9DFC-4B92-B687-24892A30F242}" type="presOf" srcId="{A0321DCC-EDAF-45C9-AC06-7C34E758467B}" destId="{01F255B1-B722-4443-8F78-FDB528F66CE8}" srcOrd="0" destOrd="0" presId="urn:microsoft.com/office/officeart/2005/8/layout/hProcess11"/>
    <dgm:cxn modelId="{E7805E65-C181-4C2C-97CE-6A796591A5C6}" srcId="{C7C473DD-1E27-4510-A9E5-4BAF577BDEDD}" destId="{A0321DCC-EDAF-45C9-AC06-7C34E758467B}" srcOrd="0" destOrd="0" parTransId="{24DDEB95-11A6-4125-8692-870348D18848}" sibTransId="{61602AC7-1CD8-473D-A3FE-4DC87003DD15}"/>
    <dgm:cxn modelId="{C4085453-B5A2-49A0-AAB4-C8682865AA71}" type="presOf" srcId="{72FC0107-1933-4528-99CB-6ACAFC207032}" destId="{407B26E9-D653-42CC-AE7C-B1465358BF88}" srcOrd="0" destOrd="0" presId="urn:microsoft.com/office/officeart/2005/8/layout/hProcess11"/>
    <dgm:cxn modelId="{D1584C9C-A41F-4AB6-A4D8-B2EC48FDEFCE}" type="presOf" srcId="{36C603CF-3FEF-4675-B96C-90E4A397644B}" destId="{64064A45-533A-4A1C-9734-40BD4BE803CA}" srcOrd="0" destOrd="0" presId="urn:microsoft.com/office/officeart/2005/8/layout/hProcess11"/>
    <dgm:cxn modelId="{D6C412A4-0EF1-4886-9A9F-9611843FE336}" srcId="{C7C473DD-1E27-4510-A9E5-4BAF577BDEDD}" destId="{36C603CF-3FEF-4675-B96C-90E4A397644B}" srcOrd="3" destOrd="0" parTransId="{0ADB52C7-B40A-4D75-92F0-859D484FE31D}" sibTransId="{11E06B5F-2669-420E-A39B-003078499889}"/>
    <dgm:cxn modelId="{0A9A42AA-6174-4A4B-8BB0-55F4C468FD71}" type="presOf" srcId="{400D53B6-A9DE-4629-8AD1-C7C4D6BBC491}" destId="{74C25016-E454-48E0-939D-211C5ABD95B0}" srcOrd="0" destOrd="0" presId="urn:microsoft.com/office/officeart/2005/8/layout/hProcess11"/>
    <dgm:cxn modelId="{B2059EE9-C180-4D37-93BF-59CF469388F5}" type="presOf" srcId="{A371158D-B40D-455D-A6C0-BB8C609094DB}" destId="{C2677970-3E29-4595-88B9-E7D14022969D}" srcOrd="0" destOrd="0" presId="urn:microsoft.com/office/officeart/2005/8/layout/hProcess11"/>
    <dgm:cxn modelId="{261D847D-93F1-4CCD-8BE2-786FA8D4CBF6}" type="presParOf" srcId="{C1F7A954-2F3F-4B1B-A6CE-3314316D1AC2}" destId="{62F9CC81-B795-40C9-9154-BDF2D431F557}" srcOrd="0" destOrd="0" presId="urn:microsoft.com/office/officeart/2005/8/layout/hProcess11"/>
    <dgm:cxn modelId="{CD133DDC-D60C-4D86-B22A-FF879D20BF6A}" type="presParOf" srcId="{C1F7A954-2F3F-4B1B-A6CE-3314316D1AC2}" destId="{6415253F-2407-4D18-BAAF-C07BA8A6F64E}" srcOrd="1" destOrd="0" presId="urn:microsoft.com/office/officeart/2005/8/layout/hProcess11"/>
    <dgm:cxn modelId="{D46C3337-408B-405B-A079-6A6D198621E5}" type="presParOf" srcId="{6415253F-2407-4D18-BAAF-C07BA8A6F64E}" destId="{F096AB98-0D82-4EF6-91F9-8C57A63B8831}" srcOrd="0" destOrd="0" presId="urn:microsoft.com/office/officeart/2005/8/layout/hProcess11"/>
    <dgm:cxn modelId="{E20E5A6A-3964-4007-9450-3BDA6B38B538}" type="presParOf" srcId="{F096AB98-0D82-4EF6-91F9-8C57A63B8831}" destId="{01F255B1-B722-4443-8F78-FDB528F66CE8}" srcOrd="0" destOrd="0" presId="urn:microsoft.com/office/officeart/2005/8/layout/hProcess11"/>
    <dgm:cxn modelId="{66E6F37C-F7AA-4203-8175-5C77535DBC88}" type="presParOf" srcId="{F096AB98-0D82-4EF6-91F9-8C57A63B8831}" destId="{4CE2F67E-B852-45EF-80AD-54B128037404}" srcOrd="1" destOrd="0" presId="urn:microsoft.com/office/officeart/2005/8/layout/hProcess11"/>
    <dgm:cxn modelId="{AE9F98A8-BFAF-4693-9E00-8696B7E0B11B}" type="presParOf" srcId="{F096AB98-0D82-4EF6-91F9-8C57A63B8831}" destId="{C5F61C40-C0C8-4C81-9567-9D73857844E4}" srcOrd="2" destOrd="0" presId="urn:microsoft.com/office/officeart/2005/8/layout/hProcess11"/>
    <dgm:cxn modelId="{9EB84E4A-40C5-4005-9512-EF862A0A47C5}" type="presParOf" srcId="{6415253F-2407-4D18-BAAF-C07BA8A6F64E}" destId="{78700618-0AA7-448C-AEA2-6275811C999A}" srcOrd="1" destOrd="0" presId="urn:microsoft.com/office/officeart/2005/8/layout/hProcess11"/>
    <dgm:cxn modelId="{D430ACAF-2613-48AE-99CA-036BDD1C6832}" type="presParOf" srcId="{6415253F-2407-4D18-BAAF-C07BA8A6F64E}" destId="{2342DB5D-8A27-4D7C-A917-BB92BDFF16BD}" srcOrd="2" destOrd="0" presId="urn:microsoft.com/office/officeart/2005/8/layout/hProcess11"/>
    <dgm:cxn modelId="{741B32B9-A5F4-407D-913F-24B59F5BE75E}" type="presParOf" srcId="{2342DB5D-8A27-4D7C-A917-BB92BDFF16BD}" destId="{407B26E9-D653-42CC-AE7C-B1465358BF88}" srcOrd="0" destOrd="0" presId="urn:microsoft.com/office/officeart/2005/8/layout/hProcess11"/>
    <dgm:cxn modelId="{3A72FC65-27E1-4F25-808B-718FF7793FEE}" type="presParOf" srcId="{2342DB5D-8A27-4D7C-A917-BB92BDFF16BD}" destId="{2C5305AE-9941-4061-9C26-D314CC9DDEF0}" srcOrd="1" destOrd="0" presId="urn:microsoft.com/office/officeart/2005/8/layout/hProcess11"/>
    <dgm:cxn modelId="{C6D7FBB5-05D7-4DEF-845C-746120AD7D3D}" type="presParOf" srcId="{2342DB5D-8A27-4D7C-A917-BB92BDFF16BD}" destId="{6790FCB0-89F9-48FC-9595-0BA5005508CE}" srcOrd="2" destOrd="0" presId="urn:microsoft.com/office/officeart/2005/8/layout/hProcess11"/>
    <dgm:cxn modelId="{DF94F850-3712-4D3F-9A31-181E5EE6B339}" type="presParOf" srcId="{6415253F-2407-4D18-BAAF-C07BA8A6F64E}" destId="{405A81DF-65E7-4404-B7B2-56BFD513D481}" srcOrd="3" destOrd="0" presId="urn:microsoft.com/office/officeart/2005/8/layout/hProcess11"/>
    <dgm:cxn modelId="{EE08BA63-1864-4CDC-ACE6-925A0615B2B2}" type="presParOf" srcId="{6415253F-2407-4D18-BAAF-C07BA8A6F64E}" destId="{1A027AAD-7CA1-4AE9-B379-EDF01FB6DC05}" srcOrd="4" destOrd="0" presId="urn:microsoft.com/office/officeart/2005/8/layout/hProcess11"/>
    <dgm:cxn modelId="{00E0812F-2336-4C2C-B139-FB9F58A001F2}" type="presParOf" srcId="{1A027AAD-7CA1-4AE9-B379-EDF01FB6DC05}" destId="{C2677970-3E29-4595-88B9-E7D14022969D}" srcOrd="0" destOrd="0" presId="urn:microsoft.com/office/officeart/2005/8/layout/hProcess11"/>
    <dgm:cxn modelId="{9524E653-819C-4857-9EC6-776DB0ED46D6}" type="presParOf" srcId="{1A027AAD-7CA1-4AE9-B379-EDF01FB6DC05}" destId="{E781259D-ED40-4534-88C6-3555F8575F88}" srcOrd="1" destOrd="0" presId="urn:microsoft.com/office/officeart/2005/8/layout/hProcess11"/>
    <dgm:cxn modelId="{26883A5A-B7C7-4046-BD25-973E6C78F0C8}" type="presParOf" srcId="{1A027AAD-7CA1-4AE9-B379-EDF01FB6DC05}" destId="{8DCC817C-4B08-44EE-9FAB-A6A97870DBC7}" srcOrd="2" destOrd="0" presId="urn:microsoft.com/office/officeart/2005/8/layout/hProcess11"/>
    <dgm:cxn modelId="{2EA0D568-779F-4AA3-8362-DDD09A6E5139}" type="presParOf" srcId="{6415253F-2407-4D18-BAAF-C07BA8A6F64E}" destId="{D394DDB6-2ECA-4018-8334-A447065FB829}" srcOrd="5" destOrd="0" presId="urn:microsoft.com/office/officeart/2005/8/layout/hProcess11"/>
    <dgm:cxn modelId="{9645368A-7CC5-44A0-A81A-72A691C81DEA}" type="presParOf" srcId="{6415253F-2407-4D18-BAAF-C07BA8A6F64E}" destId="{09EFD344-95F2-4228-AE02-F7E69669E88D}" srcOrd="6" destOrd="0" presId="urn:microsoft.com/office/officeart/2005/8/layout/hProcess11"/>
    <dgm:cxn modelId="{47B7BD26-1F63-4749-A361-BC1F8D2908FC}" type="presParOf" srcId="{09EFD344-95F2-4228-AE02-F7E69669E88D}" destId="{64064A45-533A-4A1C-9734-40BD4BE803CA}" srcOrd="0" destOrd="0" presId="urn:microsoft.com/office/officeart/2005/8/layout/hProcess11"/>
    <dgm:cxn modelId="{F6C81222-F507-45C6-B463-FA508FA545BD}" type="presParOf" srcId="{09EFD344-95F2-4228-AE02-F7E69669E88D}" destId="{457FD488-4A4D-4083-A7A7-1D43997A1D5F}" srcOrd="1" destOrd="0" presId="urn:microsoft.com/office/officeart/2005/8/layout/hProcess11"/>
    <dgm:cxn modelId="{1C811FED-8591-453D-A316-70E915236DE2}" type="presParOf" srcId="{09EFD344-95F2-4228-AE02-F7E69669E88D}" destId="{4126F13E-5612-4AA3-85FB-8EB088037105}" srcOrd="2" destOrd="0" presId="urn:microsoft.com/office/officeart/2005/8/layout/hProcess11"/>
    <dgm:cxn modelId="{D3E21393-336F-4C13-8F3B-8CFD80BAE09A}" type="presParOf" srcId="{6415253F-2407-4D18-BAAF-C07BA8A6F64E}" destId="{79D263D7-BD5A-45C5-B2C6-EFD9331160D0}" srcOrd="7" destOrd="0" presId="urn:microsoft.com/office/officeart/2005/8/layout/hProcess11"/>
    <dgm:cxn modelId="{E2893021-1224-43E7-B0E3-B9466442CAC6}" type="presParOf" srcId="{6415253F-2407-4D18-BAAF-C07BA8A6F64E}" destId="{854765CB-CDB7-4384-98CA-A52D1537FFDC}" srcOrd="8" destOrd="0" presId="urn:microsoft.com/office/officeart/2005/8/layout/hProcess11"/>
    <dgm:cxn modelId="{40C7227E-B795-4931-AAFC-FA31A822A0F5}" type="presParOf" srcId="{854765CB-CDB7-4384-98CA-A52D1537FFDC}" destId="{74C25016-E454-48E0-939D-211C5ABD95B0}" srcOrd="0" destOrd="0" presId="urn:microsoft.com/office/officeart/2005/8/layout/hProcess11"/>
    <dgm:cxn modelId="{A3A06E97-17C3-4FA1-A3A7-EE83F32585DF}" type="presParOf" srcId="{854765CB-CDB7-4384-98CA-A52D1537FFDC}" destId="{DD7687BD-034E-4041-9BC3-40296607EE2F}" srcOrd="1" destOrd="0" presId="urn:microsoft.com/office/officeart/2005/8/layout/hProcess11"/>
    <dgm:cxn modelId="{ACF85048-99E0-49E8-978F-2AA33B1765BD}" type="presParOf" srcId="{854765CB-CDB7-4384-98CA-A52D1537FFDC}" destId="{7383BB37-6B13-4A2D-A364-67F7E9F2C1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1C320-0CC5-4CEB-A117-79B8D8D4D4F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EC40C217-1DDA-4A4F-B713-683D46DFB080}">
      <dgm:prSet phldrT="[Texte]" custT="1"/>
      <dgm:spPr/>
      <dgm:t>
        <a:bodyPr/>
        <a:lstStyle/>
        <a:p>
          <a:r>
            <a:rPr lang="fr-FR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Bureau</a:t>
          </a:r>
        </a:p>
        <a:p>
          <a:r>
            <a:rPr lang="fr-FR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COPIL</a:t>
          </a:r>
          <a:endParaRPr lang="fr-FR" sz="1300" b="1" u="sng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0F8597BC-29E8-4158-AD19-D93BDA7CFECD}" type="parTrans" cxnId="{8B0162BA-9C3D-4D3D-8F88-DB986D2242E8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ABAC0B29-CA9D-4853-AD19-09E6B82AF515}" type="sibTrans" cxnId="{8B0162BA-9C3D-4D3D-8F88-DB986D2242E8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05F4F01B-9B40-422C-815E-386701A358DA}">
      <dgm:prSet phldrT="[Texte]" custT="1"/>
      <dgm:spPr/>
      <dgm:t>
        <a:bodyPr/>
        <a:lstStyle/>
        <a:p>
          <a:pPr algn="ctr"/>
          <a:r>
            <a:rPr lang="fr-FR" sz="1600" b="1" i="0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Comité scientifique</a:t>
          </a:r>
        </a:p>
        <a:p>
          <a:pPr algn="l"/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Alain BURLAUD (Pr, CNAM / Paris)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Emmanuelle CARGNELLO-CHARLES (Pr, UPPA / </a:t>
          </a:r>
          <a:r>
            <a:rPr lang="fr-FR" sz="11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LiREM</a:t>
          </a: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)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Isabelle BARAILLE (Pr, VP Recherche UPPA)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</a:t>
          </a:r>
          <a:r>
            <a:rPr lang="fr-FR" sz="11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Guillemine</a:t>
          </a: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TAUPIAC (MCF, D</a:t>
          </a:r>
          <a:r>
            <a:rPr lang="fr-FR" sz="1100" b="0" i="0" dirty="0">
              <a:solidFill>
                <a:schemeClr val="tx1">
                  <a:lumMod val="65000"/>
                  <a:lumOff val="35000"/>
                </a:schemeClr>
              </a:solidFill>
            </a:rPr>
            <a:t>A recherche et innovation UPPA)</a:t>
          </a:r>
          <a:endParaRPr lang="fr-FR" sz="11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Jean GOURDOU (Pr, UPPA / TREE)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Nathalie CRUTZEN (Pr, Univ. Liège)</a:t>
          </a:r>
        </a:p>
        <a:p>
          <a:pPr algn="l">
            <a:buFont typeface="Arial" panose="020B0604020202020204" pitchFamily="34" charset="0"/>
            <a:buChar char="•"/>
          </a:pPr>
          <a:r>
            <a:rPr lang="fr-FR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Stéphane TREBUCQ (Pr, Univ. Bordeaux)</a:t>
          </a:r>
        </a:p>
        <a:p>
          <a:pPr algn="l">
            <a:buFont typeface="Arial" panose="020B0604020202020204" pitchFamily="34" charset="0"/>
            <a:buChar char="•"/>
          </a:pPr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D512FA57-022B-4946-B9B4-6CAD3A0C37F1}" type="parTrans" cxnId="{B38163CB-2061-4175-9427-2C0DEBFA6B75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D3CD48F8-0AA7-4CDD-BF2A-586AAFC24885}" type="sibTrans" cxnId="{B38163CB-2061-4175-9427-2C0DEBFA6B75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B7D9CBAF-BD87-42F3-B2D8-33906E2A1DF8}">
      <dgm:prSet phldrT="[Texte]" custT="1"/>
      <dgm:spPr/>
      <dgm:t>
        <a:bodyPr/>
        <a:lstStyle/>
        <a:p>
          <a:r>
            <a:rPr lang="fr-FR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Comité des partenaires</a:t>
          </a: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endParaRPr lang="fr-FR" sz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AB1BFA24-C5B5-4BB8-A801-C8CA8ECF6965}" type="parTrans" cxnId="{319E8D65-5B32-45B2-873C-3F631A3823C1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81A1DBB6-B549-4C7E-B005-DB8C6E45960C}" type="sibTrans" cxnId="{319E8D65-5B32-45B2-873C-3F631A3823C1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71060AA9-C755-4A59-917D-76C89A4CD81B}">
      <dgm:prSet phldrT="[Texte]" custT="1"/>
      <dgm:spPr/>
      <dgm:t>
        <a:bodyPr/>
        <a:lstStyle/>
        <a:p>
          <a:pPr algn="ctr"/>
          <a:r>
            <a:rPr lang="fr-FR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10 docteurs et 8 doctorants</a:t>
          </a:r>
        </a:p>
        <a:p>
          <a:pPr algn="ctr"/>
          <a:endParaRPr lang="fr-FR" sz="1600" b="1" u="sng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Asmaa ATA (DR.)		- </a:t>
          </a:r>
          <a:r>
            <a:rPr lang="fr-FR" sz="1100" b="0" i="0" u="none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Chaibi</a:t>
          </a:r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BADR 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Pascal BELLEMIN (DR.)		- Matthieu CHAUVEAU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David CARASSUS (HDR)	                       - Jean COURET 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Céline CHATELIN (HDR)   	- Joris DRAPEAU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Stéphane COILLARD (DR.)                    - Mohamed MAHIR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Amar FALL (HDR)		- Sarah PRAT DIT HAURET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Pascal FRUCQUET (DR.)		- Séverine RENAULT 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Meriem MENGI (MCF)		- </a:t>
          </a:r>
          <a:r>
            <a:rPr lang="fr-FR" sz="1100" b="0" i="0" u="none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Youssoufi</a:t>
          </a:r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TOURE 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Marc OHANA (HDR, </a:t>
          </a:r>
          <a:r>
            <a:rPr lang="fr-FR" sz="1100" b="0" i="0" u="none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Kedge</a:t>
          </a:r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)			         </a:t>
          </a:r>
        </a:p>
        <a:p>
          <a:pPr algn="l"/>
          <a:r>
            <a:rPr lang="fr-FR" sz="11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Fatema SAFY-GODINEAU (MCF)</a:t>
          </a:r>
          <a:r>
            <a:rPr lang="fr-FR" sz="12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	</a:t>
          </a:r>
        </a:p>
      </dgm:t>
    </dgm:pt>
    <dgm:pt modelId="{3E09BED9-9119-4B76-AFEE-1239188F66CB}" type="parTrans" cxnId="{66F79BD9-C87F-44F1-955A-891D4D0F851A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CC03ED5B-467A-45A5-8DB6-3189AE302219}" type="sibTrans" cxnId="{66F79BD9-C87F-44F1-955A-891D4D0F851A}">
      <dgm:prSet/>
      <dgm:spPr/>
      <dgm:t>
        <a:bodyPr/>
        <a:lstStyle/>
        <a:p>
          <a:endParaRPr lang="fr-FR" sz="1300">
            <a:latin typeface="+mn-lt"/>
          </a:endParaRPr>
        </a:p>
      </dgm:t>
    </dgm:pt>
    <dgm:pt modelId="{1BD3769D-E3E6-4E95-AF44-C76119728F4A}" type="pres">
      <dgm:prSet presAssocID="{E391C320-0CC5-4CEB-A117-79B8D8D4D4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EFEC26-907A-401D-B6E4-102BB0A290CE}" type="pres">
      <dgm:prSet presAssocID="{EC40C217-1DDA-4A4F-B713-683D46DFB080}" presName="singleCycle" presStyleCnt="0"/>
      <dgm:spPr/>
    </dgm:pt>
    <dgm:pt modelId="{FD17ED12-E410-493E-B985-23730D7627BA}" type="pres">
      <dgm:prSet presAssocID="{EC40C217-1DDA-4A4F-B713-683D46DFB080}" presName="singleCenter" presStyleLbl="node1" presStyleIdx="0" presStyleCnt="4" custScaleX="98312" custScaleY="100374" custLinFactNeighborX="11464" custLinFactNeighborY="22033">
        <dgm:presLayoutVars>
          <dgm:chMax val="7"/>
          <dgm:chPref val="7"/>
        </dgm:presLayoutVars>
      </dgm:prSet>
      <dgm:spPr>
        <a:prstGeom prst="ellipse">
          <a:avLst/>
        </a:prstGeom>
      </dgm:spPr>
    </dgm:pt>
    <dgm:pt modelId="{B97CCD13-F3CF-44FE-A318-30B7727902E7}" type="pres">
      <dgm:prSet presAssocID="{D512FA57-022B-4946-B9B4-6CAD3A0C37F1}" presName="Name56" presStyleLbl="parChTrans1D2" presStyleIdx="0" presStyleCnt="3"/>
      <dgm:spPr/>
    </dgm:pt>
    <dgm:pt modelId="{0A452BAA-7ACC-4C2B-968A-84D4492AE214}" type="pres">
      <dgm:prSet presAssocID="{05F4F01B-9B40-422C-815E-386701A358DA}" presName="text0" presStyleLbl="node1" presStyleIdx="1" presStyleCnt="4" custScaleX="559763" custScaleY="383603" custRadScaleRad="92377" custRadScaleInc="26202">
        <dgm:presLayoutVars>
          <dgm:bulletEnabled val="1"/>
        </dgm:presLayoutVars>
      </dgm:prSet>
      <dgm:spPr>
        <a:prstGeom prst="rect">
          <a:avLst/>
        </a:prstGeom>
      </dgm:spPr>
    </dgm:pt>
    <dgm:pt modelId="{166051AD-F280-4D3D-B4CF-5C301717EE80}" type="pres">
      <dgm:prSet presAssocID="{AB1BFA24-C5B5-4BB8-A801-C8CA8ECF6965}" presName="Name56" presStyleLbl="parChTrans1D2" presStyleIdx="1" presStyleCnt="3"/>
      <dgm:spPr/>
    </dgm:pt>
    <dgm:pt modelId="{D81626DD-446A-4150-89FF-77E61E74E3DA}" type="pres">
      <dgm:prSet presAssocID="{B7D9CBAF-BD87-42F3-B2D8-33906E2A1DF8}" presName="text0" presStyleLbl="node1" presStyleIdx="2" presStyleCnt="4" custScaleX="382226" custScaleY="258691" custRadScaleRad="241431" custRadScaleInc="-32442">
        <dgm:presLayoutVars>
          <dgm:bulletEnabled val="1"/>
        </dgm:presLayoutVars>
      </dgm:prSet>
      <dgm:spPr>
        <a:prstGeom prst="rect">
          <a:avLst/>
        </a:prstGeom>
      </dgm:spPr>
    </dgm:pt>
    <dgm:pt modelId="{2EA51DFE-017B-4446-9F20-E67FACE4DB69}" type="pres">
      <dgm:prSet presAssocID="{3E09BED9-9119-4B76-AFEE-1239188F66CB}" presName="Name56" presStyleLbl="parChTrans1D2" presStyleIdx="2" presStyleCnt="3"/>
      <dgm:spPr/>
    </dgm:pt>
    <dgm:pt modelId="{74FB2253-5249-4958-A0F4-3631C02F1D7A}" type="pres">
      <dgm:prSet presAssocID="{71060AA9-C755-4A59-917D-76C89A4CD81B}" presName="text0" presStyleLbl="node1" presStyleIdx="3" presStyleCnt="4" custScaleX="578344" custScaleY="439472" custRadScaleRad="240101" custRadScaleInc="3244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730AA309-FFF9-462C-87A0-960094E32DE1}" type="presOf" srcId="{71060AA9-C755-4A59-917D-76C89A4CD81B}" destId="{74FB2253-5249-4958-A0F4-3631C02F1D7A}" srcOrd="0" destOrd="0" presId="urn:microsoft.com/office/officeart/2008/layout/RadialCluster"/>
    <dgm:cxn modelId="{CD95850B-607F-495D-AD0F-C3C133479E74}" type="presOf" srcId="{3E09BED9-9119-4B76-AFEE-1239188F66CB}" destId="{2EA51DFE-017B-4446-9F20-E67FACE4DB69}" srcOrd="0" destOrd="0" presId="urn:microsoft.com/office/officeart/2008/layout/RadialCluster"/>
    <dgm:cxn modelId="{905FC10C-30E0-4B50-A76F-8E3D2AA015A2}" type="presOf" srcId="{EC40C217-1DDA-4A4F-B713-683D46DFB080}" destId="{FD17ED12-E410-493E-B985-23730D7627BA}" srcOrd="0" destOrd="0" presId="urn:microsoft.com/office/officeart/2008/layout/RadialCluster"/>
    <dgm:cxn modelId="{2CFEF124-852F-4722-8403-EF530CB544C2}" type="presOf" srcId="{E391C320-0CC5-4CEB-A117-79B8D8D4D4F2}" destId="{1BD3769D-E3E6-4E95-AF44-C76119728F4A}" srcOrd="0" destOrd="0" presId="urn:microsoft.com/office/officeart/2008/layout/RadialCluster"/>
    <dgm:cxn modelId="{319E8D65-5B32-45B2-873C-3F631A3823C1}" srcId="{EC40C217-1DDA-4A4F-B713-683D46DFB080}" destId="{B7D9CBAF-BD87-42F3-B2D8-33906E2A1DF8}" srcOrd="1" destOrd="0" parTransId="{AB1BFA24-C5B5-4BB8-A801-C8CA8ECF6965}" sibTransId="{81A1DBB6-B549-4C7E-B005-DB8C6E45960C}"/>
    <dgm:cxn modelId="{2E5D3E57-6A4F-46E1-8AE7-DE3C99E040FD}" type="presOf" srcId="{AB1BFA24-C5B5-4BB8-A801-C8CA8ECF6965}" destId="{166051AD-F280-4D3D-B4CF-5C301717EE80}" srcOrd="0" destOrd="0" presId="urn:microsoft.com/office/officeart/2008/layout/RadialCluster"/>
    <dgm:cxn modelId="{D8039477-BBA5-4E57-AEAC-0227FB4C49A8}" type="presOf" srcId="{05F4F01B-9B40-422C-815E-386701A358DA}" destId="{0A452BAA-7ACC-4C2B-968A-84D4492AE214}" srcOrd="0" destOrd="0" presId="urn:microsoft.com/office/officeart/2008/layout/RadialCluster"/>
    <dgm:cxn modelId="{7C5D3FAA-9AD1-42B7-BCEC-91DBAC044219}" type="presOf" srcId="{D512FA57-022B-4946-B9B4-6CAD3A0C37F1}" destId="{B97CCD13-F3CF-44FE-A318-30B7727902E7}" srcOrd="0" destOrd="0" presId="urn:microsoft.com/office/officeart/2008/layout/RadialCluster"/>
    <dgm:cxn modelId="{8B0162BA-9C3D-4D3D-8F88-DB986D2242E8}" srcId="{E391C320-0CC5-4CEB-A117-79B8D8D4D4F2}" destId="{EC40C217-1DDA-4A4F-B713-683D46DFB080}" srcOrd="0" destOrd="0" parTransId="{0F8597BC-29E8-4158-AD19-D93BDA7CFECD}" sibTransId="{ABAC0B29-CA9D-4853-AD19-09E6B82AF515}"/>
    <dgm:cxn modelId="{B38163CB-2061-4175-9427-2C0DEBFA6B75}" srcId="{EC40C217-1DDA-4A4F-B713-683D46DFB080}" destId="{05F4F01B-9B40-422C-815E-386701A358DA}" srcOrd="0" destOrd="0" parTransId="{D512FA57-022B-4946-B9B4-6CAD3A0C37F1}" sibTransId="{D3CD48F8-0AA7-4CDD-BF2A-586AAFC24885}"/>
    <dgm:cxn modelId="{8C7C97D8-CC69-435E-8281-2F04F16134CD}" type="presOf" srcId="{B7D9CBAF-BD87-42F3-B2D8-33906E2A1DF8}" destId="{D81626DD-446A-4150-89FF-77E61E74E3DA}" srcOrd="0" destOrd="0" presId="urn:microsoft.com/office/officeart/2008/layout/RadialCluster"/>
    <dgm:cxn modelId="{66F79BD9-C87F-44F1-955A-891D4D0F851A}" srcId="{EC40C217-1DDA-4A4F-B713-683D46DFB080}" destId="{71060AA9-C755-4A59-917D-76C89A4CD81B}" srcOrd="2" destOrd="0" parTransId="{3E09BED9-9119-4B76-AFEE-1239188F66CB}" sibTransId="{CC03ED5B-467A-45A5-8DB6-3189AE302219}"/>
    <dgm:cxn modelId="{A993F7FC-B9EF-4F86-8943-143154F79CF3}" type="presParOf" srcId="{1BD3769D-E3E6-4E95-AF44-C76119728F4A}" destId="{6AEFEC26-907A-401D-B6E4-102BB0A290CE}" srcOrd="0" destOrd="0" presId="urn:microsoft.com/office/officeart/2008/layout/RadialCluster"/>
    <dgm:cxn modelId="{CFA1DE62-885D-491D-A3F3-3879FF01EBDB}" type="presParOf" srcId="{6AEFEC26-907A-401D-B6E4-102BB0A290CE}" destId="{FD17ED12-E410-493E-B985-23730D7627BA}" srcOrd="0" destOrd="0" presId="urn:microsoft.com/office/officeart/2008/layout/RadialCluster"/>
    <dgm:cxn modelId="{BBB5FF1C-357A-44D8-BC6D-664ABA7DD407}" type="presParOf" srcId="{6AEFEC26-907A-401D-B6E4-102BB0A290CE}" destId="{B97CCD13-F3CF-44FE-A318-30B7727902E7}" srcOrd="1" destOrd="0" presId="urn:microsoft.com/office/officeart/2008/layout/RadialCluster"/>
    <dgm:cxn modelId="{25AA8125-7834-4A63-9045-7C6F3F7278B4}" type="presParOf" srcId="{6AEFEC26-907A-401D-B6E4-102BB0A290CE}" destId="{0A452BAA-7ACC-4C2B-968A-84D4492AE214}" srcOrd="2" destOrd="0" presId="urn:microsoft.com/office/officeart/2008/layout/RadialCluster"/>
    <dgm:cxn modelId="{25007E84-BC24-4A1D-BF1D-68022658EE1B}" type="presParOf" srcId="{6AEFEC26-907A-401D-B6E4-102BB0A290CE}" destId="{166051AD-F280-4D3D-B4CF-5C301717EE80}" srcOrd="3" destOrd="0" presId="urn:microsoft.com/office/officeart/2008/layout/RadialCluster"/>
    <dgm:cxn modelId="{D48839E2-96A3-48A9-ACC4-D7ED71D74271}" type="presParOf" srcId="{6AEFEC26-907A-401D-B6E4-102BB0A290CE}" destId="{D81626DD-446A-4150-89FF-77E61E74E3DA}" srcOrd="4" destOrd="0" presId="urn:microsoft.com/office/officeart/2008/layout/RadialCluster"/>
    <dgm:cxn modelId="{6CDDFB14-97E1-4A15-A098-7F36AA168448}" type="presParOf" srcId="{6AEFEC26-907A-401D-B6E4-102BB0A290CE}" destId="{2EA51DFE-017B-4446-9F20-E67FACE4DB69}" srcOrd="5" destOrd="0" presId="urn:microsoft.com/office/officeart/2008/layout/RadialCluster"/>
    <dgm:cxn modelId="{C3FFC187-7349-47D2-A6B4-91764E9F8543}" type="presParOf" srcId="{6AEFEC26-907A-401D-B6E4-102BB0A290CE}" destId="{74FB2253-5249-4958-A0F4-3631C02F1D7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A2767-4C50-4E28-879B-A69278A361D2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E67D471-1D32-408F-BA02-A8C2927194D1}">
      <dgm:prSet phldrT="[Texte]" custT="1"/>
      <dgm:spPr>
        <a:ln w="117475">
          <a:solidFill>
            <a:srgbClr val="F39404"/>
          </a:solidFill>
        </a:ln>
      </dgm:spPr>
      <dgm:t>
        <a:bodyPr/>
        <a:lstStyle/>
        <a:p>
          <a:r>
            <a:rPr lang="fr-FR" sz="1600" b="1" dirty="0">
              <a:solidFill>
                <a:srgbClr val="F39404"/>
              </a:solidFill>
            </a:rPr>
            <a:t>Politiques publiques locales</a:t>
          </a:r>
        </a:p>
      </dgm:t>
    </dgm:pt>
    <dgm:pt modelId="{A8F4EBAB-CD8D-464A-8118-DBAC8C966568}" type="parTrans" cxnId="{0DCD3D5B-CD91-4D29-B4A9-61D52AE43FFD}">
      <dgm:prSet/>
      <dgm:spPr/>
      <dgm:t>
        <a:bodyPr/>
        <a:lstStyle/>
        <a:p>
          <a:endParaRPr lang="fr-FR"/>
        </a:p>
      </dgm:t>
    </dgm:pt>
    <dgm:pt modelId="{50868AEB-C1F9-40DD-BA08-F2AAE31B3A2F}" type="sibTrans" cxnId="{0DCD3D5B-CD91-4D29-B4A9-61D52AE43FFD}">
      <dgm:prSet/>
      <dgm:spPr/>
      <dgm:t>
        <a:bodyPr/>
        <a:lstStyle/>
        <a:p>
          <a:endParaRPr lang="fr-FR"/>
        </a:p>
      </dgm:t>
    </dgm:pt>
    <dgm:pt modelId="{67C8AC14-6074-4BAB-9882-7B8618131100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Gouvernance territoriale</a:t>
          </a:r>
        </a:p>
      </dgm:t>
    </dgm:pt>
    <dgm:pt modelId="{2BF906E1-F6EB-4FB0-8F39-B84BD0614C05}" type="parTrans" cxnId="{49208160-C562-4B60-A713-5579A5D6A9BC}">
      <dgm:prSet/>
      <dgm:spPr/>
      <dgm:t>
        <a:bodyPr/>
        <a:lstStyle/>
        <a:p>
          <a:endParaRPr lang="fr-FR"/>
        </a:p>
      </dgm:t>
    </dgm:pt>
    <dgm:pt modelId="{1A6692B1-ED1E-4358-803F-4F7E1218B13A}" type="sibTrans" cxnId="{49208160-C562-4B60-A713-5579A5D6A9BC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35D3A7E9-DF90-41D9-AE68-AE7B09E0AC9E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Évaluation</a:t>
          </a:r>
          <a:endParaRPr lang="fr-FR" sz="11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B52A785-020B-49DC-B298-84DDEEE29A13}" type="parTrans" cxnId="{69BA53CD-9F65-45FF-A3DD-D84FC7275364}">
      <dgm:prSet/>
      <dgm:spPr/>
      <dgm:t>
        <a:bodyPr/>
        <a:lstStyle/>
        <a:p>
          <a:endParaRPr lang="fr-FR"/>
        </a:p>
      </dgm:t>
    </dgm:pt>
    <dgm:pt modelId="{BE0AA4DE-0CFD-4783-ABB9-4AAA1BD5EB2D}" type="sibTrans" cxnId="{69BA53CD-9F65-45FF-A3DD-D84FC7275364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5B028454-3624-4326-BB25-44EE12561089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Leadership et management d’équipe</a:t>
          </a:r>
        </a:p>
      </dgm:t>
    </dgm:pt>
    <dgm:pt modelId="{77773078-4C08-4174-93D6-4619C298D8EA}" type="parTrans" cxnId="{5F323167-BD65-4C8D-9F00-9A046145D196}">
      <dgm:prSet/>
      <dgm:spPr/>
      <dgm:t>
        <a:bodyPr/>
        <a:lstStyle/>
        <a:p>
          <a:endParaRPr lang="fr-FR"/>
        </a:p>
      </dgm:t>
    </dgm:pt>
    <dgm:pt modelId="{D7285017-C9AE-42CD-B381-CACC126931D5}" type="sibTrans" cxnId="{5F323167-BD65-4C8D-9F00-9A046145D196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108D6B1A-DFE8-47A8-ACA0-8CDA260BCAEF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durables</a:t>
          </a:r>
        </a:p>
      </dgm:t>
    </dgm:pt>
    <dgm:pt modelId="{6E2C0AFB-FCD4-44D9-B5AB-AB8ED5CC4C71}" type="parTrans" cxnId="{DF0FC8C0-3B1D-4EBE-82BC-FB4F834EAC9E}">
      <dgm:prSet/>
      <dgm:spPr/>
      <dgm:t>
        <a:bodyPr/>
        <a:lstStyle/>
        <a:p>
          <a:endParaRPr lang="fr-FR"/>
        </a:p>
      </dgm:t>
    </dgm:pt>
    <dgm:pt modelId="{B58D1ACF-5444-4DF7-8E75-29388F3F8809}" type="sibTrans" cxnId="{DF0FC8C0-3B1D-4EBE-82BC-FB4F834EAC9E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184F7F85-E8EB-4886-931A-360A72C82EE7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numériques</a:t>
          </a:r>
        </a:p>
      </dgm:t>
    </dgm:pt>
    <dgm:pt modelId="{B84AF03B-0DFD-4A58-944C-AE0E635CFD87}" type="parTrans" cxnId="{5B8EDC75-DC82-4645-881D-CC8E5BF71A31}">
      <dgm:prSet/>
      <dgm:spPr/>
      <dgm:t>
        <a:bodyPr/>
        <a:lstStyle/>
        <a:p>
          <a:endParaRPr lang="fr-FR"/>
        </a:p>
      </dgm:t>
    </dgm:pt>
    <dgm:pt modelId="{7E2E2F7A-F97B-442E-AAE3-6DD4950A6957}" type="sibTrans" cxnId="{5B8EDC75-DC82-4645-881D-CC8E5BF71A31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A8EE03D9-C450-4DE4-AB90-8EC278B61DD6}" type="pres">
      <dgm:prSet presAssocID="{280A2767-4C50-4E28-879B-A69278A361D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F50DEC-C4CE-472C-806D-F34E4D890407}" type="pres">
      <dgm:prSet presAssocID="{1E67D471-1D32-408F-BA02-A8C2927194D1}" presName="centerShape" presStyleLbl="node0" presStyleIdx="0" presStyleCnt="1" custScaleX="82360" custScaleY="72693"/>
      <dgm:spPr/>
    </dgm:pt>
    <dgm:pt modelId="{21DEF6EB-78E0-48DF-8565-26000ABE9348}" type="pres">
      <dgm:prSet presAssocID="{67C8AC14-6074-4BAB-9882-7B8618131100}" presName="node" presStyleLbl="node1" presStyleIdx="0" presStyleCnt="5" custScaleX="133327">
        <dgm:presLayoutVars>
          <dgm:bulletEnabled val="1"/>
        </dgm:presLayoutVars>
      </dgm:prSet>
      <dgm:spPr/>
    </dgm:pt>
    <dgm:pt modelId="{B4EA79AF-C4FA-45B1-AD88-525F4D2124F7}" type="pres">
      <dgm:prSet presAssocID="{67C8AC14-6074-4BAB-9882-7B8618131100}" presName="dummy" presStyleCnt="0"/>
      <dgm:spPr/>
    </dgm:pt>
    <dgm:pt modelId="{495D6731-2511-4AFC-8E4B-698FC590B4A3}" type="pres">
      <dgm:prSet presAssocID="{1A6692B1-ED1E-4358-803F-4F7E1218B13A}" presName="sibTrans" presStyleLbl="sibTrans2D1" presStyleIdx="0" presStyleCnt="5"/>
      <dgm:spPr/>
    </dgm:pt>
    <dgm:pt modelId="{68F821C0-9DB5-497F-BC3C-D4BE44C61E06}" type="pres">
      <dgm:prSet presAssocID="{35D3A7E9-DF90-41D9-AE68-AE7B09E0AC9E}" presName="node" presStyleLbl="node1" presStyleIdx="1" presStyleCnt="5" custScaleX="124407">
        <dgm:presLayoutVars>
          <dgm:bulletEnabled val="1"/>
        </dgm:presLayoutVars>
      </dgm:prSet>
      <dgm:spPr/>
    </dgm:pt>
    <dgm:pt modelId="{1D70131D-A744-4BE4-9828-57BDC0C25064}" type="pres">
      <dgm:prSet presAssocID="{35D3A7E9-DF90-41D9-AE68-AE7B09E0AC9E}" presName="dummy" presStyleCnt="0"/>
      <dgm:spPr/>
    </dgm:pt>
    <dgm:pt modelId="{1D46C07F-B146-4571-AA12-AA99FF1363A2}" type="pres">
      <dgm:prSet presAssocID="{BE0AA4DE-0CFD-4783-ABB9-4AAA1BD5EB2D}" presName="sibTrans" presStyleLbl="sibTrans2D1" presStyleIdx="1" presStyleCnt="5"/>
      <dgm:spPr/>
    </dgm:pt>
    <dgm:pt modelId="{5D2E8C8C-8E42-45C6-8702-970DDB672909}" type="pres">
      <dgm:prSet presAssocID="{5B028454-3624-4326-BB25-44EE12561089}" presName="node" presStyleLbl="node1" presStyleIdx="2" presStyleCnt="5" custScaleX="131913">
        <dgm:presLayoutVars>
          <dgm:bulletEnabled val="1"/>
        </dgm:presLayoutVars>
      </dgm:prSet>
      <dgm:spPr/>
    </dgm:pt>
    <dgm:pt modelId="{65588B32-A20D-4390-806A-1BBCAD61CFB8}" type="pres">
      <dgm:prSet presAssocID="{5B028454-3624-4326-BB25-44EE12561089}" presName="dummy" presStyleCnt="0"/>
      <dgm:spPr/>
    </dgm:pt>
    <dgm:pt modelId="{C6830BCA-CDFC-4A8E-BF84-AC10D0075C35}" type="pres">
      <dgm:prSet presAssocID="{D7285017-C9AE-42CD-B381-CACC126931D5}" presName="sibTrans" presStyleLbl="sibTrans2D1" presStyleIdx="2" presStyleCnt="5"/>
      <dgm:spPr/>
    </dgm:pt>
    <dgm:pt modelId="{4C55071A-0E8A-4CA7-89D6-57A1AB4BB110}" type="pres">
      <dgm:prSet presAssocID="{108D6B1A-DFE8-47A8-ACA0-8CDA260BCAEF}" presName="node" presStyleLbl="node1" presStyleIdx="3" presStyleCnt="5" custScaleX="146934">
        <dgm:presLayoutVars>
          <dgm:bulletEnabled val="1"/>
        </dgm:presLayoutVars>
      </dgm:prSet>
      <dgm:spPr/>
    </dgm:pt>
    <dgm:pt modelId="{CC4B8013-C125-4D63-A8D9-74392C9FC9C1}" type="pres">
      <dgm:prSet presAssocID="{108D6B1A-DFE8-47A8-ACA0-8CDA260BCAEF}" presName="dummy" presStyleCnt="0"/>
      <dgm:spPr/>
    </dgm:pt>
    <dgm:pt modelId="{8111B5C2-A849-4CBE-BC01-D74477A0415C}" type="pres">
      <dgm:prSet presAssocID="{B58D1ACF-5444-4DF7-8E75-29388F3F8809}" presName="sibTrans" presStyleLbl="sibTrans2D1" presStyleIdx="3" presStyleCnt="5"/>
      <dgm:spPr/>
    </dgm:pt>
    <dgm:pt modelId="{07556D3B-BD46-4BC2-B068-9AF2A70006C4}" type="pres">
      <dgm:prSet presAssocID="{184F7F85-E8EB-4886-931A-360A72C82EE7}" presName="node" presStyleLbl="node1" presStyleIdx="4" presStyleCnt="5" custScaleX="138385">
        <dgm:presLayoutVars>
          <dgm:bulletEnabled val="1"/>
        </dgm:presLayoutVars>
      </dgm:prSet>
      <dgm:spPr/>
    </dgm:pt>
    <dgm:pt modelId="{83E74918-F7D6-4038-B723-52DCCF261E11}" type="pres">
      <dgm:prSet presAssocID="{184F7F85-E8EB-4886-931A-360A72C82EE7}" presName="dummy" presStyleCnt="0"/>
      <dgm:spPr/>
    </dgm:pt>
    <dgm:pt modelId="{39140B39-FF27-4A4E-A906-8BBABF3BC234}" type="pres">
      <dgm:prSet presAssocID="{7E2E2F7A-F97B-442E-AAE3-6DD4950A6957}" presName="sibTrans" presStyleLbl="sibTrans2D1" presStyleIdx="4" presStyleCnt="5"/>
      <dgm:spPr/>
    </dgm:pt>
  </dgm:ptLst>
  <dgm:cxnLst>
    <dgm:cxn modelId="{48984203-1EC1-4724-A791-9582C55C566C}" type="presOf" srcId="{280A2767-4C50-4E28-879B-A69278A361D2}" destId="{A8EE03D9-C450-4DE4-AB90-8EC278B61DD6}" srcOrd="0" destOrd="0" presId="urn:microsoft.com/office/officeart/2005/8/layout/radial6"/>
    <dgm:cxn modelId="{D3F2650B-61DC-4E28-A125-740C1AF6DAF6}" type="presOf" srcId="{184F7F85-E8EB-4886-931A-360A72C82EE7}" destId="{07556D3B-BD46-4BC2-B068-9AF2A70006C4}" srcOrd="0" destOrd="0" presId="urn:microsoft.com/office/officeart/2005/8/layout/radial6"/>
    <dgm:cxn modelId="{0291CE0E-22C4-42ED-9295-721B02747EBF}" type="presOf" srcId="{1A6692B1-ED1E-4358-803F-4F7E1218B13A}" destId="{495D6731-2511-4AFC-8E4B-698FC590B4A3}" srcOrd="0" destOrd="0" presId="urn:microsoft.com/office/officeart/2005/8/layout/radial6"/>
    <dgm:cxn modelId="{95C3D41A-A9C4-4D77-866F-0409DD46AB11}" type="presOf" srcId="{7E2E2F7A-F97B-442E-AAE3-6DD4950A6957}" destId="{39140B39-FF27-4A4E-A906-8BBABF3BC234}" srcOrd="0" destOrd="0" presId="urn:microsoft.com/office/officeart/2005/8/layout/radial6"/>
    <dgm:cxn modelId="{0DCD3D5B-CD91-4D29-B4A9-61D52AE43FFD}" srcId="{280A2767-4C50-4E28-879B-A69278A361D2}" destId="{1E67D471-1D32-408F-BA02-A8C2927194D1}" srcOrd="0" destOrd="0" parTransId="{A8F4EBAB-CD8D-464A-8118-DBAC8C966568}" sibTransId="{50868AEB-C1F9-40DD-BA08-F2AAE31B3A2F}"/>
    <dgm:cxn modelId="{49208160-C562-4B60-A713-5579A5D6A9BC}" srcId="{1E67D471-1D32-408F-BA02-A8C2927194D1}" destId="{67C8AC14-6074-4BAB-9882-7B8618131100}" srcOrd="0" destOrd="0" parTransId="{2BF906E1-F6EB-4FB0-8F39-B84BD0614C05}" sibTransId="{1A6692B1-ED1E-4358-803F-4F7E1218B13A}"/>
    <dgm:cxn modelId="{5F323167-BD65-4C8D-9F00-9A046145D196}" srcId="{1E67D471-1D32-408F-BA02-A8C2927194D1}" destId="{5B028454-3624-4326-BB25-44EE12561089}" srcOrd="2" destOrd="0" parTransId="{77773078-4C08-4174-93D6-4619C298D8EA}" sibTransId="{D7285017-C9AE-42CD-B381-CACC126931D5}"/>
    <dgm:cxn modelId="{E4DC0A48-C1F8-4E27-AD5B-1C1AD6043E67}" type="presOf" srcId="{B58D1ACF-5444-4DF7-8E75-29388F3F8809}" destId="{8111B5C2-A849-4CBE-BC01-D74477A0415C}" srcOrd="0" destOrd="0" presId="urn:microsoft.com/office/officeart/2005/8/layout/radial6"/>
    <dgm:cxn modelId="{5B8EDC75-DC82-4645-881D-CC8E5BF71A31}" srcId="{1E67D471-1D32-408F-BA02-A8C2927194D1}" destId="{184F7F85-E8EB-4886-931A-360A72C82EE7}" srcOrd="4" destOrd="0" parTransId="{B84AF03B-0DFD-4A58-944C-AE0E635CFD87}" sibTransId="{7E2E2F7A-F97B-442E-AAE3-6DD4950A6957}"/>
    <dgm:cxn modelId="{F691607F-96E4-42F0-BB34-3C025967A706}" type="presOf" srcId="{1E67D471-1D32-408F-BA02-A8C2927194D1}" destId="{D0F50DEC-C4CE-472C-806D-F34E4D890407}" srcOrd="0" destOrd="0" presId="urn:microsoft.com/office/officeart/2005/8/layout/radial6"/>
    <dgm:cxn modelId="{E72DD883-C27A-4752-B3AE-B6B70C6AB2E2}" type="presOf" srcId="{67C8AC14-6074-4BAB-9882-7B8618131100}" destId="{21DEF6EB-78E0-48DF-8565-26000ABE9348}" srcOrd="0" destOrd="0" presId="urn:microsoft.com/office/officeart/2005/8/layout/radial6"/>
    <dgm:cxn modelId="{34D51396-EBF4-499C-B1B5-AE76163DBDBC}" type="presOf" srcId="{35D3A7E9-DF90-41D9-AE68-AE7B09E0AC9E}" destId="{68F821C0-9DB5-497F-BC3C-D4BE44C61E06}" srcOrd="0" destOrd="0" presId="urn:microsoft.com/office/officeart/2005/8/layout/radial6"/>
    <dgm:cxn modelId="{DF0FC8C0-3B1D-4EBE-82BC-FB4F834EAC9E}" srcId="{1E67D471-1D32-408F-BA02-A8C2927194D1}" destId="{108D6B1A-DFE8-47A8-ACA0-8CDA260BCAEF}" srcOrd="3" destOrd="0" parTransId="{6E2C0AFB-FCD4-44D9-B5AB-AB8ED5CC4C71}" sibTransId="{B58D1ACF-5444-4DF7-8E75-29388F3F8809}"/>
    <dgm:cxn modelId="{69BA53CD-9F65-45FF-A3DD-D84FC7275364}" srcId="{1E67D471-1D32-408F-BA02-A8C2927194D1}" destId="{35D3A7E9-DF90-41D9-AE68-AE7B09E0AC9E}" srcOrd="1" destOrd="0" parTransId="{AB52A785-020B-49DC-B298-84DDEEE29A13}" sibTransId="{BE0AA4DE-0CFD-4783-ABB9-4AAA1BD5EB2D}"/>
    <dgm:cxn modelId="{70F400DD-4900-4905-954D-A838B407A537}" type="presOf" srcId="{D7285017-C9AE-42CD-B381-CACC126931D5}" destId="{C6830BCA-CDFC-4A8E-BF84-AC10D0075C35}" srcOrd="0" destOrd="0" presId="urn:microsoft.com/office/officeart/2005/8/layout/radial6"/>
    <dgm:cxn modelId="{5124A3ED-F314-45E7-AF0E-22B8E898C7FE}" type="presOf" srcId="{BE0AA4DE-0CFD-4783-ABB9-4AAA1BD5EB2D}" destId="{1D46C07F-B146-4571-AA12-AA99FF1363A2}" srcOrd="0" destOrd="0" presId="urn:microsoft.com/office/officeart/2005/8/layout/radial6"/>
    <dgm:cxn modelId="{56B12BEF-013D-44CB-B199-122810511785}" type="presOf" srcId="{108D6B1A-DFE8-47A8-ACA0-8CDA260BCAEF}" destId="{4C55071A-0E8A-4CA7-89D6-57A1AB4BB110}" srcOrd="0" destOrd="0" presId="urn:microsoft.com/office/officeart/2005/8/layout/radial6"/>
    <dgm:cxn modelId="{E4F1C4F3-F377-4294-9DC5-D6BB89F34EC2}" type="presOf" srcId="{5B028454-3624-4326-BB25-44EE12561089}" destId="{5D2E8C8C-8E42-45C6-8702-970DDB672909}" srcOrd="0" destOrd="0" presId="urn:microsoft.com/office/officeart/2005/8/layout/radial6"/>
    <dgm:cxn modelId="{D9B91539-5F40-4F2C-863A-F80F9451B437}" type="presParOf" srcId="{A8EE03D9-C450-4DE4-AB90-8EC278B61DD6}" destId="{D0F50DEC-C4CE-472C-806D-F34E4D890407}" srcOrd="0" destOrd="0" presId="urn:microsoft.com/office/officeart/2005/8/layout/radial6"/>
    <dgm:cxn modelId="{6E733899-1521-4A9E-AC3E-E0C98A0098E9}" type="presParOf" srcId="{A8EE03D9-C450-4DE4-AB90-8EC278B61DD6}" destId="{21DEF6EB-78E0-48DF-8565-26000ABE9348}" srcOrd="1" destOrd="0" presId="urn:microsoft.com/office/officeart/2005/8/layout/radial6"/>
    <dgm:cxn modelId="{96DC8694-37D6-44F2-BCEB-737DEAE706C3}" type="presParOf" srcId="{A8EE03D9-C450-4DE4-AB90-8EC278B61DD6}" destId="{B4EA79AF-C4FA-45B1-AD88-525F4D2124F7}" srcOrd="2" destOrd="0" presId="urn:microsoft.com/office/officeart/2005/8/layout/radial6"/>
    <dgm:cxn modelId="{14BFA431-6128-4F7B-A959-2AC8BF34E83F}" type="presParOf" srcId="{A8EE03D9-C450-4DE4-AB90-8EC278B61DD6}" destId="{495D6731-2511-4AFC-8E4B-698FC590B4A3}" srcOrd="3" destOrd="0" presId="urn:microsoft.com/office/officeart/2005/8/layout/radial6"/>
    <dgm:cxn modelId="{0BF02D9C-8A06-43FA-B194-790DF53F520E}" type="presParOf" srcId="{A8EE03D9-C450-4DE4-AB90-8EC278B61DD6}" destId="{68F821C0-9DB5-497F-BC3C-D4BE44C61E06}" srcOrd="4" destOrd="0" presId="urn:microsoft.com/office/officeart/2005/8/layout/radial6"/>
    <dgm:cxn modelId="{6EAA8096-FB20-46A4-AF6C-FBBF37095D96}" type="presParOf" srcId="{A8EE03D9-C450-4DE4-AB90-8EC278B61DD6}" destId="{1D70131D-A744-4BE4-9828-57BDC0C25064}" srcOrd="5" destOrd="0" presId="urn:microsoft.com/office/officeart/2005/8/layout/radial6"/>
    <dgm:cxn modelId="{C6CC6293-B592-49EF-8C14-48A2979E1660}" type="presParOf" srcId="{A8EE03D9-C450-4DE4-AB90-8EC278B61DD6}" destId="{1D46C07F-B146-4571-AA12-AA99FF1363A2}" srcOrd="6" destOrd="0" presId="urn:microsoft.com/office/officeart/2005/8/layout/radial6"/>
    <dgm:cxn modelId="{69EAFDCB-903D-4115-9739-CD8BB5AF738F}" type="presParOf" srcId="{A8EE03D9-C450-4DE4-AB90-8EC278B61DD6}" destId="{5D2E8C8C-8E42-45C6-8702-970DDB672909}" srcOrd="7" destOrd="0" presId="urn:microsoft.com/office/officeart/2005/8/layout/radial6"/>
    <dgm:cxn modelId="{23C5ADBF-CD20-41EC-9A19-B0E530A32CA4}" type="presParOf" srcId="{A8EE03D9-C450-4DE4-AB90-8EC278B61DD6}" destId="{65588B32-A20D-4390-806A-1BBCAD61CFB8}" srcOrd="8" destOrd="0" presId="urn:microsoft.com/office/officeart/2005/8/layout/radial6"/>
    <dgm:cxn modelId="{C9F5BBD0-B1E7-4D30-B56B-9C3C80F67D4E}" type="presParOf" srcId="{A8EE03D9-C450-4DE4-AB90-8EC278B61DD6}" destId="{C6830BCA-CDFC-4A8E-BF84-AC10D0075C35}" srcOrd="9" destOrd="0" presId="urn:microsoft.com/office/officeart/2005/8/layout/radial6"/>
    <dgm:cxn modelId="{70FDC057-93F7-45B9-B155-790FE6C77003}" type="presParOf" srcId="{A8EE03D9-C450-4DE4-AB90-8EC278B61DD6}" destId="{4C55071A-0E8A-4CA7-89D6-57A1AB4BB110}" srcOrd="10" destOrd="0" presId="urn:microsoft.com/office/officeart/2005/8/layout/radial6"/>
    <dgm:cxn modelId="{B2294E77-28EA-4BBA-9A63-68E05FE78AD1}" type="presParOf" srcId="{A8EE03D9-C450-4DE4-AB90-8EC278B61DD6}" destId="{CC4B8013-C125-4D63-A8D9-74392C9FC9C1}" srcOrd="11" destOrd="0" presId="urn:microsoft.com/office/officeart/2005/8/layout/radial6"/>
    <dgm:cxn modelId="{B5FA6A4E-E626-44F0-AE88-F3EE2342DFD9}" type="presParOf" srcId="{A8EE03D9-C450-4DE4-AB90-8EC278B61DD6}" destId="{8111B5C2-A849-4CBE-BC01-D74477A0415C}" srcOrd="12" destOrd="0" presId="urn:microsoft.com/office/officeart/2005/8/layout/radial6"/>
    <dgm:cxn modelId="{B45F7F33-2B80-4174-A0C3-8CD549C24C02}" type="presParOf" srcId="{A8EE03D9-C450-4DE4-AB90-8EC278B61DD6}" destId="{07556D3B-BD46-4BC2-B068-9AF2A70006C4}" srcOrd="13" destOrd="0" presId="urn:microsoft.com/office/officeart/2005/8/layout/radial6"/>
    <dgm:cxn modelId="{583B22C0-6D7E-4A08-923E-32CEDAF52E2F}" type="presParOf" srcId="{A8EE03D9-C450-4DE4-AB90-8EC278B61DD6}" destId="{83E74918-F7D6-4038-B723-52DCCF261E11}" srcOrd="14" destOrd="0" presId="urn:microsoft.com/office/officeart/2005/8/layout/radial6"/>
    <dgm:cxn modelId="{FA5DF594-2671-4FB5-86A4-1D0FD35D32A1}" type="presParOf" srcId="{A8EE03D9-C450-4DE4-AB90-8EC278B61DD6}" destId="{39140B39-FF27-4A4E-A906-8BBABF3BC234}" srcOrd="15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8D62D-2C2B-4357-A18A-C947BEF3FBE7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BC05B271-5152-4251-ABF1-CF8D4E240E79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pPr algn="ctr"/>
          <a:r>
            <a:rPr lang="fr-FR" sz="2000" dirty="0"/>
            <a:t>Pascal BELLEMIN</a:t>
          </a:r>
        </a:p>
      </dgm:t>
    </dgm:pt>
    <dgm:pt modelId="{44E43FEC-4471-4A90-9AEB-9F1FF01CB0D8}" type="parTrans" cxnId="{52E726A8-E8C3-4B98-BC53-CB7C99A8F36C}">
      <dgm:prSet/>
      <dgm:spPr/>
      <dgm:t>
        <a:bodyPr/>
        <a:lstStyle/>
        <a:p>
          <a:endParaRPr lang="fr-FR"/>
        </a:p>
      </dgm:t>
    </dgm:pt>
    <dgm:pt modelId="{BF3F2692-4D13-4B71-BE24-9D6C3739E06C}" type="sibTrans" cxnId="{52E726A8-E8C3-4B98-BC53-CB7C99A8F36C}">
      <dgm:prSet/>
      <dgm:spPr/>
      <dgm:t>
        <a:bodyPr/>
        <a:lstStyle/>
        <a:p>
          <a:endParaRPr lang="fr-FR"/>
        </a:p>
      </dgm:t>
    </dgm:pt>
    <dgm:pt modelId="{1A3325BB-69EF-4457-87A3-EA8EC1789F89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pPr algn="ctr"/>
          <a:r>
            <a:rPr lang="fr-FR" sz="2000" dirty="0"/>
            <a:t>Pascal FRUCQUET</a:t>
          </a:r>
        </a:p>
      </dgm:t>
    </dgm:pt>
    <dgm:pt modelId="{FC1226CB-A015-4EB5-A1C5-61B1AF812681}" type="parTrans" cxnId="{7FD8582F-7986-4C2D-A6F6-55E86E44AB2F}">
      <dgm:prSet/>
      <dgm:spPr/>
      <dgm:t>
        <a:bodyPr/>
        <a:lstStyle/>
        <a:p>
          <a:endParaRPr lang="fr-FR"/>
        </a:p>
      </dgm:t>
    </dgm:pt>
    <dgm:pt modelId="{6372C332-5FD2-4E77-97E0-6F5DA95A590E}" type="sibTrans" cxnId="{7FD8582F-7986-4C2D-A6F6-55E86E44AB2F}">
      <dgm:prSet/>
      <dgm:spPr/>
      <dgm:t>
        <a:bodyPr/>
        <a:lstStyle/>
        <a:p>
          <a:endParaRPr lang="fr-FR"/>
        </a:p>
      </dgm:t>
    </dgm:pt>
    <dgm:pt modelId="{7FD9AA2A-E838-4298-9F28-B49DC222877E}" type="pres">
      <dgm:prSet presAssocID="{F1E8D62D-2C2B-4357-A18A-C947BEF3FBE7}" presName="diagram" presStyleCnt="0">
        <dgm:presLayoutVars>
          <dgm:dir/>
          <dgm:animLvl val="lvl"/>
          <dgm:resizeHandles val="exact"/>
        </dgm:presLayoutVars>
      </dgm:prSet>
      <dgm:spPr/>
    </dgm:pt>
    <dgm:pt modelId="{F77016B8-6B52-4F00-BA97-4E22363DFC7C}" type="pres">
      <dgm:prSet presAssocID="{BC05B271-5152-4251-ABF1-CF8D4E240E79}" presName="compNode" presStyleCnt="0"/>
      <dgm:spPr/>
    </dgm:pt>
    <dgm:pt modelId="{7B593193-DD18-449D-8E1B-4CE2DF013573}" type="pres">
      <dgm:prSet presAssocID="{BC05B271-5152-4251-ABF1-CF8D4E240E79}" presName="childRect" presStyleLbl="bgAcc1" presStyleIdx="0" presStyleCnt="2">
        <dgm:presLayoutVars>
          <dgm:bulletEnabled val="1"/>
        </dgm:presLayoutVars>
      </dgm:prSet>
      <dgm:spPr>
        <a:ln>
          <a:solidFill>
            <a:srgbClr val="F29405"/>
          </a:solidFill>
        </a:ln>
      </dgm:spPr>
    </dgm:pt>
    <dgm:pt modelId="{96C7DDC8-4821-46A9-AECB-42A5744EE9DC}" type="pres">
      <dgm:prSet presAssocID="{BC05B271-5152-4251-ABF1-CF8D4E240E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4F02383-186D-47BA-8E5D-8B3A4E921185}" type="pres">
      <dgm:prSet presAssocID="{BC05B271-5152-4251-ABF1-CF8D4E240E79}" presName="parentRect" presStyleLbl="alignNode1" presStyleIdx="0" presStyleCnt="2"/>
      <dgm:spPr/>
    </dgm:pt>
    <dgm:pt modelId="{C67987FA-0C3C-4FBB-9297-D3AD4D5A1E97}" type="pres">
      <dgm:prSet presAssocID="{BC05B271-5152-4251-ABF1-CF8D4E240E79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89DC43-DE7C-4075-93AB-6E3BF76C8F18}" type="pres">
      <dgm:prSet presAssocID="{BF3F2692-4D13-4B71-BE24-9D6C3739E06C}" presName="sibTrans" presStyleLbl="sibTrans2D1" presStyleIdx="0" presStyleCnt="0"/>
      <dgm:spPr/>
    </dgm:pt>
    <dgm:pt modelId="{55E41459-A78D-452C-A7DF-F2927105F071}" type="pres">
      <dgm:prSet presAssocID="{1A3325BB-69EF-4457-87A3-EA8EC1789F89}" presName="compNode" presStyleCnt="0"/>
      <dgm:spPr/>
    </dgm:pt>
    <dgm:pt modelId="{A3802EA1-1D3F-4CCC-89AD-C7DA31D2B76A}" type="pres">
      <dgm:prSet presAssocID="{1A3325BB-69EF-4457-87A3-EA8EC1789F89}" presName="childRect" presStyleLbl="bgAcc1" presStyleIdx="1" presStyleCnt="2">
        <dgm:presLayoutVars>
          <dgm:bulletEnabled val="1"/>
        </dgm:presLayoutVars>
      </dgm:prSet>
      <dgm:spPr>
        <a:ln>
          <a:solidFill>
            <a:srgbClr val="F29405"/>
          </a:solidFill>
        </a:ln>
      </dgm:spPr>
    </dgm:pt>
    <dgm:pt modelId="{3EC73591-3404-4787-9679-37AC486E616C}" type="pres">
      <dgm:prSet presAssocID="{1A3325BB-69EF-4457-87A3-EA8EC1789F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14E4FF-4B2A-4414-BBD1-5D19E5AF4CDD}" type="pres">
      <dgm:prSet presAssocID="{1A3325BB-69EF-4457-87A3-EA8EC1789F89}" presName="parentRect" presStyleLbl="alignNode1" presStyleIdx="1" presStyleCnt="2"/>
      <dgm:spPr/>
    </dgm:pt>
    <dgm:pt modelId="{8A186FC0-F212-4465-A461-238889DC3E89}" type="pres">
      <dgm:prSet presAssocID="{1A3325BB-69EF-4457-87A3-EA8EC1789F89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FD8582F-7986-4C2D-A6F6-55E86E44AB2F}" srcId="{F1E8D62D-2C2B-4357-A18A-C947BEF3FBE7}" destId="{1A3325BB-69EF-4457-87A3-EA8EC1789F89}" srcOrd="1" destOrd="0" parTransId="{FC1226CB-A015-4EB5-A1C5-61B1AF812681}" sibTransId="{6372C332-5FD2-4E77-97E0-6F5DA95A590E}"/>
    <dgm:cxn modelId="{EBCA015F-2E86-4994-8D19-2D6AAA7EAB40}" type="presOf" srcId="{1A3325BB-69EF-4457-87A3-EA8EC1789F89}" destId="{3EC73591-3404-4787-9679-37AC486E616C}" srcOrd="0" destOrd="0" presId="urn:microsoft.com/office/officeart/2005/8/layout/bList2"/>
    <dgm:cxn modelId="{5B8E5865-0B97-4752-864F-C056A952C1F3}" type="presOf" srcId="{BC05B271-5152-4251-ABF1-CF8D4E240E79}" destId="{D4F02383-186D-47BA-8E5D-8B3A4E921185}" srcOrd="1" destOrd="0" presId="urn:microsoft.com/office/officeart/2005/8/layout/bList2"/>
    <dgm:cxn modelId="{E71E1D69-4570-47C5-A063-A566A46D7C1B}" type="presOf" srcId="{BF3F2692-4D13-4B71-BE24-9D6C3739E06C}" destId="{C689DC43-DE7C-4075-93AB-6E3BF76C8F18}" srcOrd="0" destOrd="0" presId="urn:microsoft.com/office/officeart/2005/8/layout/bList2"/>
    <dgm:cxn modelId="{6506F29F-3E6B-4187-A0DD-E23F9AB95696}" type="presOf" srcId="{1A3325BB-69EF-4457-87A3-EA8EC1789F89}" destId="{7714E4FF-4B2A-4414-BBD1-5D19E5AF4CDD}" srcOrd="1" destOrd="0" presId="urn:microsoft.com/office/officeart/2005/8/layout/bList2"/>
    <dgm:cxn modelId="{52E726A8-E8C3-4B98-BC53-CB7C99A8F36C}" srcId="{F1E8D62D-2C2B-4357-A18A-C947BEF3FBE7}" destId="{BC05B271-5152-4251-ABF1-CF8D4E240E79}" srcOrd="0" destOrd="0" parTransId="{44E43FEC-4471-4A90-9AEB-9F1FF01CB0D8}" sibTransId="{BF3F2692-4D13-4B71-BE24-9D6C3739E06C}"/>
    <dgm:cxn modelId="{5398BAE1-81FE-4FA4-BEFD-D6D45C2B8165}" type="presOf" srcId="{BC05B271-5152-4251-ABF1-CF8D4E240E79}" destId="{96C7DDC8-4821-46A9-AECB-42A5744EE9DC}" srcOrd="0" destOrd="0" presId="urn:microsoft.com/office/officeart/2005/8/layout/bList2"/>
    <dgm:cxn modelId="{575F14EE-2586-4A47-ACA9-06A1CEE7D647}" type="presOf" srcId="{F1E8D62D-2C2B-4357-A18A-C947BEF3FBE7}" destId="{7FD9AA2A-E838-4298-9F28-B49DC222877E}" srcOrd="0" destOrd="0" presId="urn:microsoft.com/office/officeart/2005/8/layout/bList2"/>
    <dgm:cxn modelId="{16C05FEC-6C57-4281-A8AA-DA62AF54B8D3}" type="presParOf" srcId="{7FD9AA2A-E838-4298-9F28-B49DC222877E}" destId="{F77016B8-6B52-4F00-BA97-4E22363DFC7C}" srcOrd="0" destOrd="0" presId="urn:microsoft.com/office/officeart/2005/8/layout/bList2"/>
    <dgm:cxn modelId="{88837220-8F17-40F9-A04D-7EF89272265D}" type="presParOf" srcId="{F77016B8-6B52-4F00-BA97-4E22363DFC7C}" destId="{7B593193-DD18-449D-8E1B-4CE2DF013573}" srcOrd="0" destOrd="0" presId="urn:microsoft.com/office/officeart/2005/8/layout/bList2"/>
    <dgm:cxn modelId="{D0B4AE9D-CE7F-4DB2-9235-19CC2DFA40E3}" type="presParOf" srcId="{F77016B8-6B52-4F00-BA97-4E22363DFC7C}" destId="{96C7DDC8-4821-46A9-AECB-42A5744EE9DC}" srcOrd="1" destOrd="0" presId="urn:microsoft.com/office/officeart/2005/8/layout/bList2"/>
    <dgm:cxn modelId="{9D1E5F20-78F6-47CF-8B4D-AB00A2B42CDC}" type="presParOf" srcId="{F77016B8-6B52-4F00-BA97-4E22363DFC7C}" destId="{D4F02383-186D-47BA-8E5D-8B3A4E921185}" srcOrd="2" destOrd="0" presId="urn:microsoft.com/office/officeart/2005/8/layout/bList2"/>
    <dgm:cxn modelId="{D1A51FC9-71DB-48C6-A37E-4A2389A4E5CA}" type="presParOf" srcId="{F77016B8-6B52-4F00-BA97-4E22363DFC7C}" destId="{C67987FA-0C3C-4FBB-9297-D3AD4D5A1E97}" srcOrd="3" destOrd="0" presId="urn:microsoft.com/office/officeart/2005/8/layout/bList2"/>
    <dgm:cxn modelId="{8FFF4896-17CC-4DCB-97F2-E06F84F477F9}" type="presParOf" srcId="{7FD9AA2A-E838-4298-9F28-B49DC222877E}" destId="{C689DC43-DE7C-4075-93AB-6E3BF76C8F18}" srcOrd="1" destOrd="0" presId="urn:microsoft.com/office/officeart/2005/8/layout/bList2"/>
    <dgm:cxn modelId="{9A4CF23A-B209-4B92-9DC0-B9B557752AEA}" type="presParOf" srcId="{7FD9AA2A-E838-4298-9F28-B49DC222877E}" destId="{55E41459-A78D-452C-A7DF-F2927105F071}" srcOrd="2" destOrd="0" presId="urn:microsoft.com/office/officeart/2005/8/layout/bList2"/>
    <dgm:cxn modelId="{C243554B-E5D7-4B8F-8B8A-56D09DD3742F}" type="presParOf" srcId="{55E41459-A78D-452C-A7DF-F2927105F071}" destId="{A3802EA1-1D3F-4CCC-89AD-C7DA31D2B76A}" srcOrd="0" destOrd="0" presId="urn:microsoft.com/office/officeart/2005/8/layout/bList2"/>
    <dgm:cxn modelId="{8B4721BF-058C-4053-8ADB-075A8181FBB9}" type="presParOf" srcId="{55E41459-A78D-452C-A7DF-F2927105F071}" destId="{3EC73591-3404-4787-9679-37AC486E616C}" srcOrd="1" destOrd="0" presId="urn:microsoft.com/office/officeart/2005/8/layout/bList2"/>
    <dgm:cxn modelId="{EE54049B-E510-4808-96CF-C5641543C58D}" type="presParOf" srcId="{55E41459-A78D-452C-A7DF-F2927105F071}" destId="{7714E4FF-4B2A-4414-BBD1-5D19E5AF4CDD}" srcOrd="2" destOrd="0" presId="urn:microsoft.com/office/officeart/2005/8/layout/bList2"/>
    <dgm:cxn modelId="{4061FA71-EC7D-4C4C-9303-D3CE0E156FF8}" type="presParOf" srcId="{55E41459-A78D-452C-A7DF-F2927105F071}" destId="{8A186FC0-F212-4465-A461-238889DC3E89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5F5DDF-34CD-104E-9FDA-2545E986C234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E5BAF255-0981-684C-8C21-8FD0FF4AA6C8}">
      <dgm:prSet phldrT="" custT="1"/>
      <dgm:spPr bwMode="auto">
        <a:solidFill>
          <a:schemeClr val="tx2">
            <a:lumMod val="75000"/>
            <a:alpha val="50000"/>
          </a:schemeClr>
        </a:solidFill>
      </dgm:spPr>
      <dgm:t>
        <a:bodyPr/>
        <a:lstStyle/>
        <a:p>
          <a:pPr>
            <a:defRPr/>
          </a:pPr>
          <a:r>
            <a:rPr lang="fr-FR" sz="1400" b="1" dirty="0">
              <a:solidFill>
                <a:schemeClr val="tx1"/>
              </a:solidFill>
            </a:rPr>
            <a:t>Contribuer à la production scientifique du LIREM</a:t>
          </a:r>
          <a:endParaRPr lang="fr-FR" sz="1400" dirty="0">
            <a:solidFill>
              <a:schemeClr val="tx1"/>
            </a:solidFill>
          </a:endParaRPr>
        </a:p>
      </dgm:t>
    </dgm:pt>
    <dgm:pt modelId="{87C0D898-12E8-EC49-BAED-6F57F14B385F}" type="parTrans" cxnId="{C494C363-3A95-B34B-B651-ACAACBF74D9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42A462B-24CC-CC48-A7CD-3C3B4A1AFA6C}" type="sibTrans" cxnId="{C494C363-3A95-B34B-B651-ACAACBF74D9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0D567DA-A513-AD45-8E13-18A02BF63570}">
      <dgm:prSet phldrT="" custT="1"/>
      <dgm:spPr bwMode="auto"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pPr>
            <a:defRPr/>
          </a:pPr>
          <a:r>
            <a:rPr lang="fr-FR" sz="1400" b="1" dirty="0">
              <a:solidFill>
                <a:schemeClr val="tx1"/>
              </a:solidFill>
            </a:rPr>
            <a:t>Valoriser la recherche par des contrats et des transferts de technologies</a:t>
          </a:r>
          <a:endParaRPr lang="fr-FR" sz="1400" dirty="0">
            <a:solidFill>
              <a:schemeClr val="tx1"/>
            </a:solidFill>
          </a:endParaRPr>
        </a:p>
      </dgm:t>
    </dgm:pt>
    <dgm:pt modelId="{CB74CCE1-D156-2A40-BF9B-5FC05E6A567F}" type="parTrans" cxnId="{5FFEB480-EFDD-3042-B98B-F4AA461D7CB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671A0C7-97E6-BE40-B6B7-E65A5C13FE1E}" type="sibTrans" cxnId="{5FFEB480-EFDD-3042-B98B-F4AA461D7CB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1203EFE-9C77-7746-B2BA-365955735BC9}">
      <dgm:prSet phldrT="" custT="1"/>
      <dgm:spPr bwMode="auto"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pPr>
            <a:defRPr/>
          </a:pPr>
          <a:r>
            <a:rPr lang="fr-FR" sz="1400" b="1" dirty="0">
              <a:solidFill>
                <a:schemeClr val="tx1"/>
              </a:solidFill>
            </a:rPr>
            <a:t>Soutenir la formation doctorale</a:t>
          </a:r>
          <a:endParaRPr lang="fr-FR" sz="1400" dirty="0">
            <a:solidFill>
              <a:schemeClr val="tx1"/>
            </a:solidFill>
          </a:endParaRPr>
        </a:p>
      </dgm:t>
    </dgm:pt>
    <dgm:pt modelId="{08CA2A7E-8CE1-FD4A-9FCE-34B2D58B777D}" type="parTrans" cxnId="{EEE322BE-4112-C244-89A6-DAEE0A0BAC5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D6A6F2B-43F6-304D-9088-B442F22B7DA8}" type="sibTrans" cxnId="{EEE322BE-4112-C244-89A6-DAEE0A0BAC5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AE57919-AFE4-0041-96A1-89472624CFCA}">
      <dgm:prSet phldrT="" custT="1"/>
      <dgm:spPr bwMode="auto"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pPr>
            <a:defRPr/>
          </a:pPr>
          <a:r>
            <a:rPr lang="fr-FR" sz="1400" b="1" dirty="0">
              <a:solidFill>
                <a:schemeClr val="tx1"/>
              </a:solidFill>
            </a:rPr>
            <a:t>Diffuser nos recherches dans le cadre des « Sciences pour la société »</a:t>
          </a:r>
          <a:endParaRPr lang="fr-FR" sz="1400" dirty="0">
            <a:solidFill>
              <a:schemeClr val="tx1"/>
            </a:solidFill>
          </a:endParaRPr>
        </a:p>
      </dgm:t>
    </dgm:pt>
    <dgm:pt modelId="{1BFFD61D-4A29-FA4B-B849-1DF0BEBDE6C8}" type="parTrans" cxnId="{9B88E831-8A2B-5D4E-AA20-28C861C2938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151D6C8-CE0B-614D-B1D3-207454E6AA44}" type="sibTrans" cxnId="{9B88E831-8A2B-5D4E-AA20-28C861C2938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4D2DD9E-2928-654B-9C03-A60C67122D63}" type="pres">
      <dgm:prSet presAssocID="{3C5F5DDF-34CD-104E-9FDA-2545E986C234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4EC48591-9EB5-D143-8EAF-A256B2672778}" type="pres">
      <dgm:prSet presAssocID="{E5BAF255-0981-684C-8C21-8FD0FF4AA6C8}" presName="circ1" presStyleLbl="vennNode1" presStyleIdx="0" presStyleCnt="4"/>
      <dgm:spPr bwMode="auto"/>
    </dgm:pt>
    <dgm:pt modelId="{8FABAFAC-0276-F64E-B279-6AC60E592CC0}" type="pres">
      <dgm:prSet presAssocID="{E5BAF255-0981-684C-8C21-8FD0FF4AA6C8}" presName="circ1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EAD1E8E2-7E20-2249-864A-9F553A2129EA}" type="pres">
      <dgm:prSet presAssocID="{90D567DA-A513-AD45-8E13-18A02BF63570}" presName="circ2" presStyleLbl="vennNode1" presStyleIdx="1" presStyleCnt="4" custScaleX="103201" custLinFactNeighborX="2636"/>
      <dgm:spPr bwMode="auto"/>
    </dgm:pt>
    <dgm:pt modelId="{1D4FDB2C-B61C-0749-8B7B-8605A40E1E43}" type="pres">
      <dgm:prSet presAssocID="{90D567DA-A513-AD45-8E13-18A02BF63570}" presName="circ2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6ED5602D-7FC2-DB48-9A24-B4AECA76F9D0}" type="pres">
      <dgm:prSet presAssocID="{71203EFE-9C77-7746-B2BA-365955735BC9}" presName="circ3" presStyleLbl="vennNode1" presStyleIdx="2" presStyleCnt="4"/>
      <dgm:spPr bwMode="auto"/>
    </dgm:pt>
    <dgm:pt modelId="{8D3D87E9-7796-2942-9458-D927A96E425D}" type="pres">
      <dgm:prSet presAssocID="{71203EFE-9C77-7746-B2BA-365955735BC9}" presName="circ3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  <dgm:pt modelId="{BE57502B-B5EA-A940-A9D9-D86FC3583E7F}" type="pres">
      <dgm:prSet presAssocID="{8AE57919-AFE4-0041-96A1-89472624CFCA}" presName="circ4" presStyleLbl="vennNode1" presStyleIdx="3" presStyleCnt="4"/>
      <dgm:spPr bwMode="auto"/>
    </dgm:pt>
    <dgm:pt modelId="{34F5A545-14C4-F64D-8DA3-EBDAE2D710A1}" type="pres">
      <dgm:prSet presAssocID="{8AE57919-AFE4-0041-96A1-89472624CFCA}" presName="circ4Tx" presStyleLbl="revTx" presStyleIdx="0" presStyleCnt="0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5B227119-A5C4-DD49-AFAB-A415CB055E23}" type="presOf" srcId="{8AE57919-AFE4-0041-96A1-89472624CFCA}" destId="{BE57502B-B5EA-A940-A9D9-D86FC3583E7F}" srcOrd="1" destOrd="0" presId="urn:microsoft.com/office/officeart/2005/8/layout/venn1"/>
    <dgm:cxn modelId="{9B88E831-8A2B-5D4E-AA20-28C861C29386}" srcId="{3C5F5DDF-34CD-104E-9FDA-2545E986C234}" destId="{8AE57919-AFE4-0041-96A1-89472624CFCA}" srcOrd="3" destOrd="0" parTransId="{1BFFD61D-4A29-FA4B-B849-1DF0BEBDE6C8}" sibTransId="{B151D6C8-CE0B-614D-B1D3-207454E6AA44}"/>
    <dgm:cxn modelId="{901B8D36-88BC-4549-B38B-DC47D11AD6ED}" type="presOf" srcId="{E5BAF255-0981-684C-8C21-8FD0FF4AA6C8}" destId="{8FABAFAC-0276-F64E-B279-6AC60E592CC0}" srcOrd="0" destOrd="0" presId="urn:microsoft.com/office/officeart/2005/8/layout/venn1"/>
    <dgm:cxn modelId="{C494C363-3A95-B34B-B651-ACAACBF74D9D}" srcId="{3C5F5DDF-34CD-104E-9FDA-2545E986C234}" destId="{E5BAF255-0981-684C-8C21-8FD0FF4AA6C8}" srcOrd="0" destOrd="0" parTransId="{87C0D898-12E8-EC49-BAED-6F57F14B385F}" sibTransId="{242A462B-24CC-CC48-A7CD-3C3B4A1AFA6C}"/>
    <dgm:cxn modelId="{96E1E347-2374-064C-B1ED-ECFCD48D1ED8}" type="presOf" srcId="{8AE57919-AFE4-0041-96A1-89472624CFCA}" destId="{34F5A545-14C4-F64D-8DA3-EBDAE2D710A1}" srcOrd="0" destOrd="0" presId="urn:microsoft.com/office/officeart/2005/8/layout/venn1"/>
    <dgm:cxn modelId="{7B06C279-630B-BE4E-981F-02E2F7B8BAC9}" type="presOf" srcId="{90D567DA-A513-AD45-8E13-18A02BF63570}" destId="{1D4FDB2C-B61C-0749-8B7B-8605A40E1E43}" srcOrd="0" destOrd="0" presId="urn:microsoft.com/office/officeart/2005/8/layout/venn1"/>
    <dgm:cxn modelId="{5FFEB480-EFDD-3042-B98B-F4AA461D7CB9}" srcId="{3C5F5DDF-34CD-104E-9FDA-2545E986C234}" destId="{90D567DA-A513-AD45-8E13-18A02BF63570}" srcOrd="1" destOrd="0" parTransId="{CB74CCE1-D156-2A40-BF9B-5FC05E6A567F}" sibTransId="{E671A0C7-97E6-BE40-B6B7-E65A5C13FE1E}"/>
    <dgm:cxn modelId="{48C637AD-F513-E945-A453-3E835F5B656E}" type="presOf" srcId="{90D567DA-A513-AD45-8E13-18A02BF63570}" destId="{EAD1E8E2-7E20-2249-864A-9F553A2129EA}" srcOrd="1" destOrd="0" presId="urn:microsoft.com/office/officeart/2005/8/layout/venn1"/>
    <dgm:cxn modelId="{3A05F7AE-3688-8449-B538-4327C43A2C6A}" type="presOf" srcId="{71203EFE-9C77-7746-B2BA-365955735BC9}" destId="{8D3D87E9-7796-2942-9458-D927A96E425D}" srcOrd="0" destOrd="0" presId="urn:microsoft.com/office/officeart/2005/8/layout/venn1"/>
    <dgm:cxn modelId="{EEE322BE-4112-C244-89A6-DAEE0A0BAC57}" srcId="{3C5F5DDF-34CD-104E-9FDA-2545E986C234}" destId="{71203EFE-9C77-7746-B2BA-365955735BC9}" srcOrd="2" destOrd="0" parTransId="{08CA2A7E-8CE1-FD4A-9FCE-34B2D58B777D}" sibTransId="{FD6A6F2B-43F6-304D-9088-B442F22B7DA8}"/>
    <dgm:cxn modelId="{7050F0D4-31C4-B04E-A7E4-98C79052A8CC}" type="presOf" srcId="{3C5F5DDF-34CD-104E-9FDA-2545E986C234}" destId="{94D2DD9E-2928-654B-9C03-A60C67122D63}" srcOrd="0" destOrd="0" presId="urn:microsoft.com/office/officeart/2005/8/layout/venn1"/>
    <dgm:cxn modelId="{5947A0E3-9C16-0F4B-B0F4-E92622E22E32}" type="presOf" srcId="{E5BAF255-0981-684C-8C21-8FD0FF4AA6C8}" destId="{4EC48591-9EB5-D143-8EAF-A256B2672778}" srcOrd="1" destOrd="0" presId="urn:microsoft.com/office/officeart/2005/8/layout/venn1"/>
    <dgm:cxn modelId="{EC888EE5-14EB-7E49-9BAB-1954A876FE31}" type="presOf" srcId="{71203EFE-9C77-7746-B2BA-365955735BC9}" destId="{6ED5602D-7FC2-DB48-9A24-B4AECA76F9D0}" srcOrd="1" destOrd="0" presId="urn:microsoft.com/office/officeart/2005/8/layout/venn1"/>
    <dgm:cxn modelId="{3444B6E8-C88D-3B4B-8E5E-4DB4156212AC}" type="presParOf" srcId="{94D2DD9E-2928-654B-9C03-A60C67122D63}" destId="{4EC48591-9EB5-D143-8EAF-A256B2672778}" srcOrd="0" destOrd="0" presId="urn:microsoft.com/office/officeart/2005/8/layout/venn1"/>
    <dgm:cxn modelId="{648E6106-9C07-8444-B548-23603B85A7EA}" type="presParOf" srcId="{94D2DD9E-2928-654B-9C03-A60C67122D63}" destId="{8FABAFAC-0276-F64E-B279-6AC60E592CC0}" srcOrd="1" destOrd="0" presId="urn:microsoft.com/office/officeart/2005/8/layout/venn1"/>
    <dgm:cxn modelId="{AE3ACC5B-61E9-1648-B212-848086BC57C5}" type="presParOf" srcId="{94D2DD9E-2928-654B-9C03-A60C67122D63}" destId="{EAD1E8E2-7E20-2249-864A-9F553A2129EA}" srcOrd="2" destOrd="0" presId="urn:microsoft.com/office/officeart/2005/8/layout/venn1"/>
    <dgm:cxn modelId="{5BC61782-13E3-F743-B206-04B69050336E}" type="presParOf" srcId="{94D2DD9E-2928-654B-9C03-A60C67122D63}" destId="{1D4FDB2C-B61C-0749-8B7B-8605A40E1E43}" srcOrd="3" destOrd="0" presId="urn:microsoft.com/office/officeart/2005/8/layout/venn1"/>
    <dgm:cxn modelId="{5F145D1E-9D30-9343-90C1-179D267606FE}" type="presParOf" srcId="{94D2DD9E-2928-654B-9C03-A60C67122D63}" destId="{6ED5602D-7FC2-DB48-9A24-B4AECA76F9D0}" srcOrd="4" destOrd="0" presId="urn:microsoft.com/office/officeart/2005/8/layout/venn1"/>
    <dgm:cxn modelId="{244BF2FC-7838-674F-A9F2-66FEE814EDF1}" type="presParOf" srcId="{94D2DD9E-2928-654B-9C03-A60C67122D63}" destId="{8D3D87E9-7796-2942-9458-D927A96E425D}" srcOrd="5" destOrd="0" presId="urn:microsoft.com/office/officeart/2005/8/layout/venn1"/>
    <dgm:cxn modelId="{E7CC5675-9256-1049-9F07-183A12C8A98D}" type="presParOf" srcId="{94D2DD9E-2928-654B-9C03-A60C67122D63}" destId="{BE57502B-B5EA-A940-A9D9-D86FC3583E7F}" srcOrd="6" destOrd="0" presId="urn:microsoft.com/office/officeart/2005/8/layout/venn1"/>
    <dgm:cxn modelId="{5E3B8B24-10D5-9E4C-A972-D0DE95E233D8}" type="presParOf" srcId="{94D2DD9E-2928-654B-9C03-A60C67122D63}" destId="{34F5A545-14C4-F64D-8DA3-EBDAE2D710A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A2767-4C50-4E28-879B-A69278A361D2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E67D471-1D32-408F-BA02-A8C2927194D1}">
      <dgm:prSet phldrT="[Texte]" custT="1"/>
      <dgm:spPr>
        <a:ln w="117475">
          <a:solidFill>
            <a:srgbClr val="F39404"/>
          </a:solidFill>
        </a:ln>
      </dgm:spPr>
      <dgm:t>
        <a:bodyPr/>
        <a:lstStyle/>
        <a:p>
          <a:r>
            <a:rPr lang="fr-FR" sz="1600" b="1" dirty="0">
              <a:solidFill>
                <a:srgbClr val="F39404"/>
              </a:solidFill>
            </a:rPr>
            <a:t>Politiques publiques locales</a:t>
          </a:r>
        </a:p>
      </dgm:t>
    </dgm:pt>
    <dgm:pt modelId="{A8F4EBAB-CD8D-464A-8118-DBAC8C966568}" type="parTrans" cxnId="{0DCD3D5B-CD91-4D29-B4A9-61D52AE43FFD}">
      <dgm:prSet/>
      <dgm:spPr/>
      <dgm:t>
        <a:bodyPr/>
        <a:lstStyle/>
        <a:p>
          <a:endParaRPr lang="fr-FR"/>
        </a:p>
      </dgm:t>
    </dgm:pt>
    <dgm:pt modelId="{50868AEB-C1F9-40DD-BA08-F2AAE31B3A2F}" type="sibTrans" cxnId="{0DCD3D5B-CD91-4D29-B4A9-61D52AE43FFD}">
      <dgm:prSet/>
      <dgm:spPr/>
      <dgm:t>
        <a:bodyPr/>
        <a:lstStyle/>
        <a:p>
          <a:endParaRPr lang="fr-FR"/>
        </a:p>
      </dgm:t>
    </dgm:pt>
    <dgm:pt modelId="{67C8AC14-6074-4BAB-9882-7B8618131100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Gouvernance territoriale</a:t>
          </a:r>
        </a:p>
      </dgm:t>
    </dgm:pt>
    <dgm:pt modelId="{2BF906E1-F6EB-4FB0-8F39-B84BD0614C05}" type="parTrans" cxnId="{49208160-C562-4B60-A713-5579A5D6A9BC}">
      <dgm:prSet/>
      <dgm:spPr/>
      <dgm:t>
        <a:bodyPr/>
        <a:lstStyle/>
        <a:p>
          <a:endParaRPr lang="fr-FR"/>
        </a:p>
      </dgm:t>
    </dgm:pt>
    <dgm:pt modelId="{1A6692B1-ED1E-4358-803F-4F7E1218B13A}" type="sibTrans" cxnId="{49208160-C562-4B60-A713-5579A5D6A9BC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35D3A7E9-DF90-41D9-AE68-AE7B09E0AC9E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Évaluation</a:t>
          </a:r>
          <a:endParaRPr lang="fr-FR" sz="11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B52A785-020B-49DC-B298-84DDEEE29A13}" type="parTrans" cxnId="{69BA53CD-9F65-45FF-A3DD-D84FC7275364}">
      <dgm:prSet/>
      <dgm:spPr/>
      <dgm:t>
        <a:bodyPr/>
        <a:lstStyle/>
        <a:p>
          <a:endParaRPr lang="fr-FR"/>
        </a:p>
      </dgm:t>
    </dgm:pt>
    <dgm:pt modelId="{BE0AA4DE-0CFD-4783-ABB9-4AAA1BD5EB2D}" type="sibTrans" cxnId="{69BA53CD-9F65-45FF-A3DD-D84FC7275364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5B028454-3624-4326-BB25-44EE12561089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Leadership et management d’équipe</a:t>
          </a:r>
        </a:p>
      </dgm:t>
    </dgm:pt>
    <dgm:pt modelId="{77773078-4C08-4174-93D6-4619C298D8EA}" type="parTrans" cxnId="{5F323167-BD65-4C8D-9F00-9A046145D196}">
      <dgm:prSet/>
      <dgm:spPr/>
      <dgm:t>
        <a:bodyPr/>
        <a:lstStyle/>
        <a:p>
          <a:endParaRPr lang="fr-FR"/>
        </a:p>
      </dgm:t>
    </dgm:pt>
    <dgm:pt modelId="{D7285017-C9AE-42CD-B381-CACC126931D5}" type="sibTrans" cxnId="{5F323167-BD65-4C8D-9F00-9A046145D196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108D6B1A-DFE8-47A8-ACA0-8CDA260BCAEF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durables</a:t>
          </a:r>
        </a:p>
      </dgm:t>
    </dgm:pt>
    <dgm:pt modelId="{6E2C0AFB-FCD4-44D9-B5AB-AB8ED5CC4C71}" type="parTrans" cxnId="{DF0FC8C0-3B1D-4EBE-82BC-FB4F834EAC9E}">
      <dgm:prSet/>
      <dgm:spPr/>
      <dgm:t>
        <a:bodyPr/>
        <a:lstStyle/>
        <a:p>
          <a:endParaRPr lang="fr-FR"/>
        </a:p>
      </dgm:t>
    </dgm:pt>
    <dgm:pt modelId="{B58D1ACF-5444-4DF7-8E75-29388F3F8809}" type="sibTrans" cxnId="{DF0FC8C0-3B1D-4EBE-82BC-FB4F834EAC9E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184F7F85-E8EB-4886-931A-360A72C82EE7}">
      <dgm:prSet phldrT="[Texte]" custT="1"/>
      <dgm:spPr>
        <a:ln>
          <a:solidFill>
            <a:srgbClr val="F39404"/>
          </a:solidFill>
        </a:ln>
      </dgm:spPr>
      <dgm:t>
        <a:bodyPr/>
        <a:lstStyle/>
        <a:p>
          <a:r>
            <a:rPr lang="fr-FR" sz="1400" b="1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numériques</a:t>
          </a:r>
        </a:p>
      </dgm:t>
    </dgm:pt>
    <dgm:pt modelId="{B84AF03B-0DFD-4A58-944C-AE0E635CFD87}" type="parTrans" cxnId="{5B8EDC75-DC82-4645-881D-CC8E5BF71A31}">
      <dgm:prSet/>
      <dgm:spPr/>
      <dgm:t>
        <a:bodyPr/>
        <a:lstStyle/>
        <a:p>
          <a:endParaRPr lang="fr-FR"/>
        </a:p>
      </dgm:t>
    </dgm:pt>
    <dgm:pt modelId="{7E2E2F7A-F97B-442E-AAE3-6DD4950A6957}" type="sibTrans" cxnId="{5B8EDC75-DC82-4645-881D-CC8E5BF71A31}">
      <dgm:prSet/>
      <dgm:spPr>
        <a:solidFill>
          <a:srgbClr val="F39404"/>
        </a:solidFill>
      </dgm:spPr>
      <dgm:t>
        <a:bodyPr/>
        <a:lstStyle/>
        <a:p>
          <a:endParaRPr lang="fr-FR"/>
        </a:p>
      </dgm:t>
    </dgm:pt>
    <dgm:pt modelId="{A8EE03D9-C450-4DE4-AB90-8EC278B61DD6}" type="pres">
      <dgm:prSet presAssocID="{280A2767-4C50-4E28-879B-A69278A361D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F50DEC-C4CE-472C-806D-F34E4D890407}" type="pres">
      <dgm:prSet presAssocID="{1E67D471-1D32-408F-BA02-A8C2927194D1}" presName="centerShape" presStyleLbl="node0" presStyleIdx="0" presStyleCnt="1" custScaleX="82360" custScaleY="72693"/>
      <dgm:spPr/>
    </dgm:pt>
    <dgm:pt modelId="{21DEF6EB-78E0-48DF-8565-26000ABE9348}" type="pres">
      <dgm:prSet presAssocID="{67C8AC14-6074-4BAB-9882-7B8618131100}" presName="node" presStyleLbl="node1" presStyleIdx="0" presStyleCnt="5" custScaleX="133327">
        <dgm:presLayoutVars>
          <dgm:bulletEnabled val="1"/>
        </dgm:presLayoutVars>
      </dgm:prSet>
      <dgm:spPr/>
    </dgm:pt>
    <dgm:pt modelId="{B4EA79AF-C4FA-45B1-AD88-525F4D2124F7}" type="pres">
      <dgm:prSet presAssocID="{67C8AC14-6074-4BAB-9882-7B8618131100}" presName="dummy" presStyleCnt="0"/>
      <dgm:spPr/>
    </dgm:pt>
    <dgm:pt modelId="{495D6731-2511-4AFC-8E4B-698FC590B4A3}" type="pres">
      <dgm:prSet presAssocID="{1A6692B1-ED1E-4358-803F-4F7E1218B13A}" presName="sibTrans" presStyleLbl="sibTrans2D1" presStyleIdx="0" presStyleCnt="5"/>
      <dgm:spPr/>
    </dgm:pt>
    <dgm:pt modelId="{68F821C0-9DB5-497F-BC3C-D4BE44C61E06}" type="pres">
      <dgm:prSet presAssocID="{35D3A7E9-DF90-41D9-AE68-AE7B09E0AC9E}" presName="node" presStyleLbl="node1" presStyleIdx="1" presStyleCnt="5" custScaleX="124407">
        <dgm:presLayoutVars>
          <dgm:bulletEnabled val="1"/>
        </dgm:presLayoutVars>
      </dgm:prSet>
      <dgm:spPr/>
    </dgm:pt>
    <dgm:pt modelId="{1D70131D-A744-4BE4-9828-57BDC0C25064}" type="pres">
      <dgm:prSet presAssocID="{35D3A7E9-DF90-41D9-AE68-AE7B09E0AC9E}" presName="dummy" presStyleCnt="0"/>
      <dgm:spPr/>
    </dgm:pt>
    <dgm:pt modelId="{1D46C07F-B146-4571-AA12-AA99FF1363A2}" type="pres">
      <dgm:prSet presAssocID="{BE0AA4DE-0CFD-4783-ABB9-4AAA1BD5EB2D}" presName="sibTrans" presStyleLbl="sibTrans2D1" presStyleIdx="1" presStyleCnt="5"/>
      <dgm:spPr/>
    </dgm:pt>
    <dgm:pt modelId="{5D2E8C8C-8E42-45C6-8702-970DDB672909}" type="pres">
      <dgm:prSet presAssocID="{5B028454-3624-4326-BB25-44EE12561089}" presName="node" presStyleLbl="node1" presStyleIdx="2" presStyleCnt="5" custScaleX="131913">
        <dgm:presLayoutVars>
          <dgm:bulletEnabled val="1"/>
        </dgm:presLayoutVars>
      </dgm:prSet>
      <dgm:spPr/>
    </dgm:pt>
    <dgm:pt modelId="{65588B32-A20D-4390-806A-1BBCAD61CFB8}" type="pres">
      <dgm:prSet presAssocID="{5B028454-3624-4326-BB25-44EE12561089}" presName="dummy" presStyleCnt="0"/>
      <dgm:spPr/>
    </dgm:pt>
    <dgm:pt modelId="{C6830BCA-CDFC-4A8E-BF84-AC10D0075C35}" type="pres">
      <dgm:prSet presAssocID="{D7285017-C9AE-42CD-B381-CACC126931D5}" presName="sibTrans" presStyleLbl="sibTrans2D1" presStyleIdx="2" presStyleCnt="5"/>
      <dgm:spPr/>
    </dgm:pt>
    <dgm:pt modelId="{4C55071A-0E8A-4CA7-89D6-57A1AB4BB110}" type="pres">
      <dgm:prSet presAssocID="{108D6B1A-DFE8-47A8-ACA0-8CDA260BCAEF}" presName="node" presStyleLbl="node1" presStyleIdx="3" presStyleCnt="5" custScaleX="146934">
        <dgm:presLayoutVars>
          <dgm:bulletEnabled val="1"/>
        </dgm:presLayoutVars>
      </dgm:prSet>
      <dgm:spPr/>
    </dgm:pt>
    <dgm:pt modelId="{CC4B8013-C125-4D63-A8D9-74392C9FC9C1}" type="pres">
      <dgm:prSet presAssocID="{108D6B1A-DFE8-47A8-ACA0-8CDA260BCAEF}" presName="dummy" presStyleCnt="0"/>
      <dgm:spPr/>
    </dgm:pt>
    <dgm:pt modelId="{8111B5C2-A849-4CBE-BC01-D74477A0415C}" type="pres">
      <dgm:prSet presAssocID="{B58D1ACF-5444-4DF7-8E75-29388F3F8809}" presName="sibTrans" presStyleLbl="sibTrans2D1" presStyleIdx="3" presStyleCnt="5"/>
      <dgm:spPr/>
    </dgm:pt>
    <dgm:pt modelId="{07556D3B-BD46-4BC2-B068-9AF2A70006C4}" type="pres">
      <dgm:prSet presAssocID="{184F7F85-E8EB-4886-931A-360A72C82EE7}" presName="node" presStyleLbl="node1" presStyleIdx="4" presStyleCnt="5" custScaleX="138385">
        <dgm:presLayoutVars>
          <dgm:bulletEnabled val="1"/>
        </dgm:presLayoutVars>
      </dgm:prSet>
      <dgm:spPr/>
    </dgm:pt>
    <dgm:pt modelId="{83E74918-F7D6-4038-B723-52DCCF261E11}" type="pres">
      <dgm:prSet presAssocID="{184F7F85-E8EB-4886-931A-360A72C82EE7}" presName="dummy" presStyleCnt="0"/>
      <dgm:spPr/>
    </dgm:pt>
    <dgm:pt modelId="{39140B39-FF27-4A4E-A906-8BBABF3BC234}" type="pres">
      <dgm:prSet presAssocID="{7E2E2F7A-F97B-442E-AAE3-6DD4950A6957}" presName="sibTrans" presStyleLbl="sibTrans2D1" presStyleIdx="4" presStyleCnt="5"/>
      <dgm:spPr/>
    </dgm:pt>
  </dgm:ptLst>
  <dgm:cxnLst>
    <dgm:cxn modelId="{48984203-1EC1-4724-A791-9582C55C566C}" type="presOf" srcId="{280A2767-4C50-4E28-879B-A69278A361D2}" destId="{A8EE03D9-C450-4DE4-AB90-8EC278B61DD6}" srcOrd="0" destOrd="0" presId="urn:microsoft.com/office/officeart/2005/8/layout/radial6"/>
    <dgm:cxn modelId="{D3F2650B-61DC-4E28-A125-740C1AF6DAF6}" type="presOf" srcId="{184F7F85-E8EB-4886-931A-360A72C82EE7}" destId="{07556D3B-BD46-4BC2-B068-9AF2A70006C4}" srcOrd="0" destOrd="0" presId="urn:microsoft.com/office/officeart/2005/8/layout/radial6"/>
    <dgm:cxn modelId="{0291CE0E-22C4-42ED-9295-721B02747EBF}" type="presOf" srcId="{1A6692B1-ED1E-4358-803F-4F7E1218B13A}" destId="{495D6731-2511-4AFC-8E4B-698FC590B4A3}" srcOrd="0" destOrd="0" presId="urn:microsoft.com/office/officeart/2005/8/layout/radial6"/>
    <dgm:cxn modelId="{95C3D41A-A9C4-4D77-866F-0409DD46AB11}" type="presOf" srcId="{7E2E2F7A-F97B-442E-AAE3-6DD4950A6957}" destId="{39140B39-FF27-4A4E-A906-8BBABF3BC234}" srcOrd="0" destOrd="0" presId="urn:microsoft.com/office/officeart/2005/8/layout/radial6"/>
    <dgm:cxn modelId="{0DCD3D5B-CD91-4D29-B4A9-61D52AE43FFD}" srcId="{280A2767-4C50-4E28-879B-A69278A361D2}" destId="{1E67D471-1D32-408F-BA02-A8C2927194D1}" srcOrd="0" destOrd="0" parTransId="{A8F4EBAB-CD8D-464A-8118-DBAC8C966568}" sibTransId="{50868AEB-C1F9-40DD-BA08-F2AAE31B3A2F}"/>
    <dgm:cxn modelId="{49208160-C562-4B60-A713-5579A5D6A9BC}" srcId="{1E67D471-1D32-408F-BA02-A8C2927194D1}" destId="{67C8AC14-6074-4BAB-9882-7B8618131100}" srcOrd="0" destOrd="0" parTransId="{2BF906E1-F6EB-4FB0-8F39-B84BD0614C05}" sibTransId="{1A6692B1-ED1E-4358-803F-4F7E1218B13A}"/>
    <dgm:cxn modelId="{5F323167-BD65-4C8D-9F00-9A046145D196}" srcId="{1E67D471-1D32-408F-BA02-A8C2927194D1}" destId="{5B028454-3624-4326-BB25-44EE12561089}" srcOrd="2" destOrd="0" parTransId="{77773078-4C08-4174-93D6-4619C298D8EA}" sibTransId="{D7285017-C9AE-42CD-B381-CACC126931D5}"/>
    <dgm:cxn modelId="{E4DC0A48-C1F8-4E27-AD5B-1C1AD6043E67}" type="presOf" srcId="{B58D1ACF-5444-4DF7-8E75-29388F3F8809}" destId="{8111B5C2-A849-4CBE-BC01-D74477A0415C}" srcOrd="0" destOrd="0" presId="urn:microsoft.com/office/officeart/2005/8/layout/radial6"/>
    <dgm:cxn modelId="{5B8EDC75-DC82-4645-881D-CC8E5BF71A31}" srcId="{1E67D471-1D32-408F-BA02-A8C2927194D1}" destId="{184F7F85-E8EB-4886-931A-360A72C82EE7}" srcOrd="4" destOrd="0" parTransId="{B84AF03B-0DFD-4A58-944C-AE0E635CFD87}" sibTransId="{7E2E2F7A-F97B-442E-AAE3-6DD4950A6957}"/>
    <dgm:cxn modelId="{F691607F-96E4-42F0-BB34-3C025967A706}" type="presOf" srcId="{1E67D471-1D32-408F-BA02-A8C2927194D1}" destId="{D0F50DEC-C4CE-472C-806D-F34E4D890407}" srcOrd="0" destOrd="0" presId="urn:microsoft.com/office/officeart/2005/8/layout/radial6"/>
    <dgm:cxn modelId="{E72DD883-C27A-4752-B3AE-B6B70C6AB2E2}" type="presOf" srcId="{67C8AC14-6074-4BAB-9882-7B8618131100}" destId="{21DEF6EB-78E0-48DF-8565-26000ABE9348}" srcOrd="0" destOrd="0" presId="urn:microsoft.com/office/officeart/2005/8/layout/radial6"/>
    <dgm:cxn modelId="{34D51396-EBF4-499C-B1B5-AE76163DBDBC}" type="presOf" srcId="{35D3A7E9-DF90-41D9-AE68-AE7B09E0AC9E}" destId="{68F821C0-9DB5-497F-BC3C-D4BE44C61E06}" srcOrd="0" destOrd="0" presId="urn:microsoft.com/office/officeart/2005/8/layout/radial6"/>
    <dgm:cxn modelId="{DF0FC8C0-3B1D-4EBE-82BC-FB4F834EAC9E}" srcId="{1E67D471-1D32-408F-BA02-A8C2927194D1}" destId="{108D6B1A-DFE8-47A8-ACA0-8CDA260BCAEF}" srcOrd="3" destOrd="0" parTransId="{6E2C0AFB-FCD4-44D9-B5AB-AB8ED5CC4C71}" sibTransId="{B58D1ACF-5444-4DF7-8E75-29388F3F8809}"/>
    <dgm:cxn modelId="{69BA53CD-9F65-45FF-A3DD-D84FC7275364}" srcId="{1E67D471-1D32-408F-BA02-A8C2927194D1}" destId="{35D3A7E9-DF90-41D9-AE68-AE7B09E0AC9E}" srcOrd="1" destOrd="0" parTransId="{AB52A785-020B-49DC-B298-84DDEEE29A13}" sibTransId="{BE0AA4DE-0CFD-4783-ABB9-4AAA1BD5EB2D}"/>
    <dgm:cxn modelId="{70F400DD-4900-4905-954D-A838B407A537}" type="presOf" srcId="{D7285017-C9AE-42CD-B381-CACC126931D5}" destId="{C6830BCA-CDFC-4A8E-BF84-AC10D0075C35}" srcOrd="0" destOrd="0" presId="urn:microsoft.com/office/officeart/2005/8/layout/radial6"/>
    <dgm:cxn modelId="{5124A3ED-F314-45E7-AF0E-22B8E898C7FE}" type="presOf" srcId="{BE0AA4DE-0CFD-4783-ABB9-4AAA1BD5EB2D}" destId="{1D46C07F-B146-4571-AA12-AA99FF1363A2}" srcOrd="0" destOrd="0" presId="urn:microsoft.com/office/officeart/2005/8/layout/radial6"/>
    <dgm:cxn modelId="{56B12BEF-013D-44CB-B199-122810511785}" type="presOf" srcId="{108D6B1A-DFE8-47A8-ACA0-8CDA260BCAEF}" destId="{4C55071A-0E8A-4CA7-89D6-57A1AB4BB110}" srcOrd="0" destOrd="0" presId="urn:microsoft.com/office/officeart/2005/8/layout/radial6"/>
    <dgm:cxn modelId="{E4F1C4F3-F377-4294-9DC5-D6BB89F34EC2}" type="presOf" srcId="{5B028454-3624-4326-BB25-44EE12561089}" destId="{5D2E8C8C-8E42-45C6-8702-970DDB672909}" srcOrd="0" destOrd="0" presId="urn:microsoft.com/office/officeart/2005/8/layout/radial6"/>
    <dgm:cxn modelId="{D9B91539-5F40-4F2C-863A-F80F9451B437}" type="presParOf" srcId="{A8EE03D9-C450-4DE4-AB90-8EC278B61DD6}" destId="{D0F50DEC-C4CE-472C-806D-F34E4D890407}" srcOrd="0" destOrd="0" presId="urn:microsoft.com/office/officeart/2005/8/layout/radial6"/>
    <dgm:cxn modelId="{6E733899-1521-4A9E-AC3E-E0C98A0098E9}" type="presParOf" srcId="{A8EE03D9-C450-4DE4-AB90-8EC278B61DD6}" destId="{21DEF6EB-78E0-48DF-8565-26000ABE9348}" srcOrd="1" destOrd="0" presId="urn:microsoft.com/office/officeart/2005/8/layout/radial6"/>
    <dgm:cxn modelId="{96DC8694-37D6-44F2-BCEB-737DEAE706C3}" type="presParOf" srcId="{A8EE03D9-C450-4DE4-AB90-8EC278B61DD6}" destId="{B4EA79AF-C4FA-45B1-AD88-525F4D2124F7}" srcOrd="2" destOrd="0" presId="urn:microsoft.com/office/officeart/2005/8/layout/radial6"/>
    <dgm:cxn modelId="{14BFA431-6128-4F7B-A959-2AC8BF34E83F}" type="presParOf" srcId="{A8EE03D9-C450-4DE4-AB90-8EC278B61DD6}" destId="{495D6731-2511-4AFC-8E4B-698FC590B4A3}" srcOrd="3" destOrd="0" presId="urn:microsoft.com/office/officeart/2005/8/layout/radial6"/>
    <dgm:cxn modelId="{0BF02D9C-8A06-43FA-B194-790DF53F520E}" type="presParOf" srcId="{A8EE03D9-C450-4DE4-AB90-8EC278B61DD6}" destId="{68F821C0-9DB5-497F-BC3C-D4BE44C61E06}" srcOrd="4" destOrd="0" presId="urn:microsoft.com/office/officeart/2005/8/layout/radial6"/>
    <dgm:cxn modelId="{6EAA8096-FB20-46A4-AF6C-FBBF37095D96}" type="presParOf" srcId="{A8EE03D9-C450-4DE4-AB90-8EC278B61DD6}" destId="{1D70131D-A744-4BE4-9828-57BDC0C25064}" srcOrd="5" destOrd="0" presId="urn:microsoft.com/office/officeart/2005/8/layout/radial6"/>
    <dgm:cxn modelId="{C6CC6293-B592-49EF-8C14-48A2979E1660}" type="presParOf" srcId="{A8EE03D9-C450-4DE4-AB90-8EC278B61DD6}" destId="{1D46C07F-B146-4571-AA12-AA99FF1363A2}" srcOrd="6" destOrd="0" presId="urn:microsoft.com/office/officeart/2005/8/layout/radial6"/>
    <dgm:cxn modelId="{69EAFDCB-903D-4115-9739-CD8BB5AF738F}" type="presParOf" srcId="{A8EE03D9-C450-4DE4-AB90-8EC278B61DD6}" destId="{5D2E8C8C-8E42-45C6-8702-970DDB672909}" srcOrd="7" destOrd="0" presId="urn:microsoft.com/office/officeart/2005/8/layout/radial6"/>
    <dgm:cxn modelId="{23C5ADBF-CD20-41EC-9A19-B0E530A32CA4}" type="presParOf" srcId="{A8EE03D9-C450-4DE4-AB90-8EC278B61DD6}" destId="{65588B32-A20D-4390-806A-1BBCAD61CFB8}" srcOrd="8" destOrd="0" presId="urn:microsoft.com/office/officeart/2005/8/layout/radial6"/>
    <dgm:cxn modelId="{C9F5BBD0-B1E7-4D30-B56B-9C3C80F67D4E}" type="presParOf" srcId="{A8EE03D9-C450-4DE4-AB90-8EC278B61DD6}" destId="{C6830BCA-CDFC-4A8E-BF84-AC10D0075C35}" srcOrd="9" destOrd="0" presId="urn:microsoft.com/office/officeart/2005/8/layout/radial6"/>
    <dgm:cxn modelId="{70FDC057-93F7-45B9-B155-790FE6C77003}" type="presParOf" srcId="{A8EE03D9-C450-4DE4-AB90-8EC278B61DD6}" destId="{4C55071A-0E8A-4CA7-89D6-57A1AB4BB110}" srcOrd="10" destOrd="0" presId="urn:microsoft.com/office/officeart/2005/8/layout/radial6"/>
    <dgm:cxn modelId="{B2294E77-28EA-4BBA-9A63-68E05FE78AD1}" type="presParOf" srcId="{A8EE03D9-C450-4DE4-AB90-8EC278B61DD6}" destId="{CC4B8013-C125-4D63-A8D9-74392C9FC9C1}" srcOrd="11" destOrd="0" presId="urn:microsoft.com/office/officeart/2005/8/layout/radial6"/>
    <dgm:cxn modelId="{B5FA6A4E-E626-44F0-AE88-F3EE2342DFD9}" type="presParOf" srcId="{A8EE03D9-C450-4DE4-AB90-8EC278B61DD6}" destId="{8111B5C2-A849-4CBE-BC01-D74477A0415C}" srcOrd="12" destOrd="0" presId="urn:microsoft.com/office/officeart/2005/8/layout/radial6"/>
    <dgm:cxn modelId="{B45F7F33-2B80-4174-A0C3-8CD549C24C02}" type="presParOf" srcId="{A8EE03D9-C450-4DE4-AB90-8EC278B61DD6}" destId="{07556D3B-BD46-4BC2-B068-9AF2A70006C4}" srcOrd="13" destOrd="0" presId="urn:microsoft.com/office/officeart/2005/8/layout/radial6"/>
    <dgm:cxn modelId="{583B22C0-6D7E-4A08-923E-32CEDAF52E2F}" type="presParOf" srcId="{A8EE03D9-C450-4DE4-AB90-8EC278B61DD6}" destId="{83E74918-F7D6-4038-B723-52DCCF261E11}" srcOrd="14" destOrd="0" presId="urn:microsoft.com/office/officeart/2005/8/layout/radial6"/>
    <dgm:cxn modelId="{FA5DF594-2671-4FB5-86A4-1D0FD35D32A1}" type="presParOf" srcId="{A8EE03D9-C450-4DE4-AB90-8EC278B61DD6}" destId="{39140B39-FF27-4A4E-A906-8BBABF3BC234}" srcOrd="15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E8D62D-2C2B-4357-A18A-C947BEF3FBE7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BC05B271-5152-4251-ABF1-CF8D4E240E79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Matthieu CHAUVEAU</a:t>
          </a:r>
        </a:p>
      </dgm:t>
    </dgm:pt>
    <dgm:pt modelId="{44E43FEC-4471-4A90-9AEB-9F1FF01CB0D8}" type="parTrans" cxnId="{52E726A8-E8C3-4B98-BC53-CB7C99A8F36C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F3F2692-4D13-4B71-BE24-9D6C3739E06C}" type="sibTrans" cxnId="{52E726A8-E8C3-4B98-BC53-CB7C99A8F36C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3325BB-69EF-4457-87A3-EA8EC1789F89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Mohamed </a:t>
          </a:r>
          <a:r>
            <a:rPr lang="fr-FR" sz="1200" b="1" dirty="0" err="1">
              <a:solidFill>
                <a:schemeClr val="bg1"/>
              </a:solidFill>
            </a:rPr>
            <a:t>Aimane</a:t>
          </a:r>
          <a:r>
            <a:rPr lang="fr-FR" sz="1200" b="1" dirty="0">
              <a:solidFill>
                <a:schemeClr val="bg1"/>
              </a:solidFill>
            </a:rPr>
            <a:t> MAHIR</a:t>
          </a:r>
        </a:p>
      </dgm:t>
    </dgm:pt>
    <dgm:pt modelId="{FC1226CB-A015-4EB5-A1C5-61B1AF812681}" type="parTrans" cxnId="{7FD8582F-7986-4C2D-A6F6-55E86E44AB2F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372C332-5FD2-4E77-97E0-6F5DA95A590E}" type="sibTrans" cxnId="{7FD8582F-7986-4C2D-A6F6-55E86E44AB2F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C8D82ED-EC0D-4BC3-9B6C-B40D235C6153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Jean COURET</a:t>
          </a:r>
        </a:p>
      </dgm:t>
    </dgm:pt>
    <dgm:pt modelId="{E61D9BDA-0CDA-406C-9530-6261636A21D6}" type="parTrans" cxnId="{8ADAFC55-7671-48CC-BFB5-733950FCC123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1D1736C-CA10-4B8A-BF67-01DA34886599}" type="sibTrans" cxnId="{8ADAFC55-7671-48CC-BFB5-733950FCC123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A1133C5-E0BD-4FED-8A46-CC2915BD6671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 err="1">
              <a:solidFill>
                <a:schemeClr val="bg1"/>
              </a:solidFill>
            </a:rPr>
            <a:t>Chaibi</a:t>
          </a:r>
          <a:r>
            <a:rPr lang="fr-FR" sz="1200" b="1" dirty="0">
              <a:solidFill>
                <a:schemeClr val="bg1"/>
              </a:solidFill>
            </a:rPr>
            <a:t> BADR</a:t>
          </a:r>
        </a:p>
      </dgm:t>
    </dgm:pt>
    <dgm:pt modelId="{F8409996-3C8A-4FBC-83E8-4AE5A07C2293}" type="parTrans" cxnId="{21034B56-6607-43DF-A9F6-8E1F419C431E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5CFDBC-A4D5-4FA6-A20E-C1D2D176DC0B}" type="sibTrans" cxnId="{21034B56-6607-43DF-A9F6-8E1F419C431E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8DB1AF9-D8C0-4AF3-8E3E-9DB4178608AE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Joris DRAPEAU</a:t>
          </a:r>
        </a:p>
      </dgm:t>
    </dgm:pt>
    <dgm:pt modelId="{C38EFADA-9451-4394-BC5D-100F64E81963}" type="parTrans" cxnId="{43D7552B-3415-4090-A839-74F15BB25734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E7C7E67-0697-4554-BD17-A41CCA46BD99}" type="sibTrans" cxnId="{43D7552B-3415-4090-A839-74F15BB25734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7ED7D21-0E3F-4EFF-95D9-1ED86ED58702}">
      <dgm:prSet phldrT="[Texte]" custT="1"/>
      <dgm:spPr>
        <a:solidFill>
          <a:srgbClr val="F39404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Sarah PRAT DIT HAURET</a:t>
          </a:r>
        </a:p>
      </dgm:t>
    </dgm:pt>
    <dgm:pt modelId="{7655A69E-4C3B-4F92-AE03-CF39B3747B62}" type="parTrans" cxnId="{55E71225-6834-4499-BD5A-E61CA31B6D77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16A280E-E84D-435C-ABFD-6D6FFF856FB4}" type="sibTrans" cxnId="{55E71225-6834-4499-BD5A-E61CA31B6D77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5B1636C-B16C-4ADB-A368-E2B6431E8B73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 err="1">
              <a:solidFill>
                <a:schemeClr val="bg1"/>
              </a:solidFill>
            </a:rPr>
            <a:t>Youssoufi</a:t>
          </a:r>
          <a:r>
            <a:rPr lang="fr-FR" sz="1200" b="1" dirty="0">
              <a:solidFill>
                <a:schemeClr val="bg1"/>
              </a:solidFill>
            </a:rPr>
            <a:t> TOURE</a:t>
          </a:r>
        </a:p>
      </dgm:t>
    </dgm:pt>
    <dgm:pt modelId="{7F73DE29-8288-49CD-8F79-7E8DF493B8E3}" type="parTrans" cxnId="{4E77EC1C-0049-4821-BB9B-637E98CEF816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BBF79C7-7764-4FE9-9BF1-74F0A809CB71}" type="sibTrans" cxnId="{4E77EC1C-0049-4821-BB9B-637E98CEF816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7CDDFE-5B63-425D-ADE7-9AD367218003}">
      <dgm:prSet phldrT="[Texte]" custT="1"/>
      <dgm:spPr>
        <a:solidFill>
          <a:srgbClr val="F39404"/>
        </a:solidFill>
        <a:ln>
          <a:noFill/>
        </a:ln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Séverine RENAULT</a:t>
          </a:r>
        </a:p>
      </dgm:t>
    </dgm:pt>
    <dgm:pt modelId="{95A61905-737F-4071-B4F3-141EA135C8E4}" type="parTrans" cxnId="{2C68E146-7702-418B-B13F-F34B1C56419A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868F23E-E40C-4221-80DF-61CDCCA09913}" type="sibTrans" cxnId="{2C68E146-7702-418B-B13F-F34B1C56419A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D9E3B17-6852-45B2-BC71-2B74FC96D813}">
      <dgm:prSet custT="1"/>
      <dgm:spPr>
        <a:ln>
          <a:solidFill>
            <a:srgbClr val="F29405"/>
          </a:solidFill>
        </a:ln>
      </dgm:spPr>
      <dgm:t>
        <a:bodyPr/>
        <a:lstStyle/>
        <a:p>
          <a:pPr>
            <a:buNone/>
          </a:pPr>
          <a:r>
            <a:rPr lang="fr-FR" sz="1200" b="0" i="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L'influence de la gouvernance polycentrique sur la fabrication des politiques publiques »</a:t>
          </a:r>
          <a:endParaRPr lang="fr-FR" sz="10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E2B0E34-738B-4EBE-A480-9B642EFD81B9}" type="parTrans" cxnId="{8E7B9888-3C9C-4755-9E1B-9D7B4BB1A710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0C48832-7B64-420B-BE64-4313597F4299}" type="sibTrans" cxnId="{8E7B9888-3C9C-4755-9E1B-9D7B4BB1A710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5AB6CAD-761B-4D09-AD8C-198BB5886DE1}">
      <dgm:prSet custT="1"/>
      <dgm:spPr/>
      <dgm:t>
        <a:bodyPr/>
        <a:lstStyle/>
        <a:p>
          <a:endParaRPr lang="fr-FR" sz="12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F0F75DF-A940-4344-8D80-76AA82F1F06F}" type="parTrans" cxnId="{EABFC04F-8767-4B8E-A9FA-EC1F4F93610F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760124C-FEDA-4306-91C0-8AA4BD8FC1AB}" type="sibTrans" cxnId="{EABFC04F-8767-4B8E-A9FA-EC1F4F93610F}">
      <dgm:prSet/>
      <dgm:spPr/>
      <dgm:t>
        <a:bodyPr/>
        <a:lstStyle/>
        <a:p>
          <a:endParaRPr lang="fr-FR" sz="1200" b="1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A66FD39-3269-4BD4-8867-C845EA9D55EF}">
      <dgm:prSet custT="1"/>
      <dgm:spPr>
        <a:ln>
          <a:solidFill>
            <a:srgbClr val="F29405"/>
          </a:solidFill>
        </a:ln>
      </dgm:spPr>
      <dgm:t>
        <a:bodyPr/>
        <a:lstStyle/>
        <a:p>
          <a:pPr>
            <a:buNone/>
          </a:pPr>
          <a:r>
            <a:rPr lang="fr-FR" sz="1050" b="0" i="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Le management dans les organisations publiques: les déterminants du bien-être au travail des agents publics »</a:t>
          </a:r>
          <a:endParaRPr lang="fr-FR" sz="10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5076A58-5BFF-459F-9ACF-75CB346277FA}" type="parTrans" cxnId="{6A9AC25C-C521-4877-B7D3-C633ECA9BC14}">
      <dgm:prSet/>
      <dgm:spPr/>
      <dgm:t>
        <a:bodyPr/>
        <a:lstStyle/>
        <a:p>
          <a:endParaRPr lang="fr-FR"/>
        </a:p>
      </dgm:t>
    </dgm:pt>
    <dgm:pt modelId="{D23F3748-8523-404E-8AAC-8EACA8DC50D7}" type="sibTrans" cxnId="{6A9AC25C-C521-4877-B7D3-C633ECA9BC14}">
      <dgm:prSet/>
      <dgm:spPr/>
      <dgm:t>
        <a:bodyPr/>
        <a:lstStyle/>
        <a:p>
          <a:endParaRPr lang="fr-FR"/>
        </a:p>
      </dgm:t>
    </dgm:pt>
    <dgm:pt modelId="{170F8DFA-557D-4D39-9135-2A63E4441E0D}">
      <dgm:prSet custT="1"/>
      <dgm:spPr>
        <a:ln>
          <a:solidFill>
            <a:srgbClr val="F29405"/>
          </a:solidFill>
        </a:ln>
      </dgm:spPr>
      <dgm:t>
        <a:bodyPr/>
        <a:lstStyle/>
        <a:p>
          <a:pPr>
            <a:buNone/>
          </a:pPr>
          <a:r>
            <a:rPr lang="fr-FR" sz="1200" b="1" i="0" dirty="0"/>
            <a:t> 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Médiation des relations professionnelles dans les Établissements de Santé et Médico-Sociaux – Innovation et management des conflits interpersonnels »</a:t>
          </a:r>
          <a:endParaRPr lang="fr-FR" sz="1000" b="0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2381C84-D631-4E72-AE2F-439AEAFEE7EF}" type="parTrans" cxnId="{C2D4F85F-BCF6-48DF-817C-5ACE843A0598}">
      <dgm:prSet/>
      <dgm:spPr/>
      <dgm:t>
        <a:bodyPr/>
        <a:lstStyle/>
        <a:p>
          <a:endParaRPr lang="fr-FR"/>
        </a:p>
      </dgm:t>
    </dgm:pt>
    <dgm:pt modelId="{E20E8555-4B69-48FC-B968-1A045A953818}" type="sibTrans" cxnId="{C2D4F85F-BCF6-48DF-817C-5ACE843A0598}">
      <dgm:prSet/>
      <dgm:spPr/>
      <dgm:t>
        <a:bodyPr/>
        <a:lstStyle/>
        <a:p>
          <a:endParaRPr lang="fr-FR"/>
        </a:p>
      </dgm:t>
    </dgm:pt>
    <dgm:pt modelId="{68EF37B2-C469-4C79-A96B-E06C3F055E04}">
      <dgm:prSet custT="1"/>
      <dgm:spPr>
        <a:ln>
          <a:solidFill>
            <a:srgbClr val="F29405"/>
          </a:solidFill>
        </a:ln>
      </dgm:spPr>
      <dgm:t>
        <a:bodyPr/>
        <a:lstStyle/>
        <a:p>
          <a:pPr>
            <a:buNone/>
          </a:pPr>
          <a:r>
            <a:rPr lang="fr-FR" sz="1200" b="0" i="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La collaboration entre acteurs publics et privés pour relever les enjeux d'une logistique urbaine durable »</a:t>
          </a:r>
          <a:endParaRPr lang="fr-FR" sz="10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FA676E8-AB98-47BB-93C6-C08A0BCDD0EF}" type="parTrans" cxnId="{0D7396E2-01FD-4495-A94F-39D9D0ED4C23}">
      <dgm:prSet/>
      <dgm:spPr/>
      <dgm:t>
        <a:bodyPr/>
        <a:lstStyle/>
        <a:p>
          <a:endParaRPr lang="fr-FR"/>
        </a:p>
      </dgm:t>
    </dgm:pt>
    <dgm:pt modelId="{78C74102-4F8D-4851-8D4D-B7C195BAE2C1}" type="sibTrans" cxnId="{0D7396E2-01FD-4495-A94F-39D9D0ED4C23}">
      <dgm:prSet/>
      <dgm:spPr/>
      <dgm:t>
        <a:bodyPr/>
        <a:lstStyle/>
        <a:p>
          <a:endParaRPr lang="fr-FR"/>
        </a:p>
      </dgm:t>
    </dgm:pt>
    <dgm:pt modelId="{ADF65C29-D35B-4E18-B0D4-180371701898}">
      <dgm:prSet custT="1"/>
      <dgm:spPr>
        <a:ln>
          <a:solidFill>
            <a:srgbClr val="F29405"/>
          </a:solidFill>
        </a:ln>
      </dgm:spPr>
      <dgm:t>
        <a:bodyPr/>
        <a:lstStyle/>
        <a:p>
          <a:pPr>
            <a:buNone/>
          </a:pPr>
          <a:r>
            <a:rPr lang="fr-FR" sz="1050" b="0" i="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Inclusion organisationnelle des travailleurs handicapés »</a:t>
          </a:r>
          <a:endParaRPr lang="fr-FR" sz="10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BD930BC-D172-4DE0-ACB1-968A8A1A6814}" type="parTrans" cxnId="{7EE485C0-A4DE-4C75-8724-992C3E092E4E}">
      <dgm:prSet/>
      <dgm:spPr/>
      <dgm:t>
        <a:bodyPr/>
        <a:lstStyle/>
        <a:p>
          <a:endParaRPr lang="fr-FR"/>
        </a:p>
      </dgm:t>
    </dgm:pt>
    <dgm:pt modelId="{55EE3150-35CF-4951-8D6C-C499AFA34340}" type="sibTrans" cxnId="{7EE485C0-A4DE-4C75-8724-992C3E092E4E}">
      <dgm:prSet/>
      <dgm:spPr/>
      <dgm:t>
        <a:bodyPr/>
        <a:lstStyle/>
        <a:p>
          <a:endParaRPr lang="fr-FR"/>
        </a:p>
      </dgm:t>
    </dgm:pt>
    <dgm:pt modelId="{5A9F283B-1BDC-49BB-98EF-FFF7FE4EB6FF}">
      <dgm:prSet custT="1"/>
      <dgm:spPr>
        <a:ln>
          <a:solidFill>
            <a:srgbClr val="F39404"/>
          </a:solidFill>
        </a:ln>
      </dgm:spPr>
      <dgm:t>
        <a:bodyPr/>
        <a:lstStyle/>
        <a:p>
          <a:pPr>
            <a:buNone/>
          </a:pPr>
          <a:r>
            <a:rPr lang="fr-FR" sz="1200" b="0" i="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Dynamiques d’interconnexions et gouvernances de politiques publiques : paradigme de la complexité et de l’harmonie locale/ globale anticipative par horizon glissant»</a:t>
          </a:r>
          <a:endParaRPr lang="fr-FR" sz="1000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5F8B9EC-AD82-4C95-8F82-264BDCF52B1D}" type="parTrans" cxnId="{6BA5DB16-B222-42F8-882D-B03E2D80FCE3}">
      <dgm:prSet/>
      <dgm:spPr/>
      <dgm:t>
        <a:bodyPr/>
        <a:lstStyle/>
        <a:p>
          <a:endParaRPr lang="fr-FR"/>
        </a:p>
      </dgm:t>
    </dgm:pt>
    <dgm:pt modelId="{BE26DBAA-FC31-443E-A748-D2DFD4F8E824}" type="sibTrans" cxnId="{6BA5DB16-B222-42F8-882D-B03E2D80FCE3}">
      <dgm:prSet/>
      <dgm:spPr/>
      <dgm:t>
        <a:bodyPr/>
        <a:lstStyle/>
        <a:p>
          <a:endParaRPr lang="fr-FR"/>
        </a:p>
      </dgm:t>
    </dgm:pt>
    <dgm:pt modelId="{DAC7CD78-B9E5-4207-AACF-AE062B22F370}">
      <dgm:prSet custT="1"/>
      <dgm:spPr>
        <a:ln>
          <a:solidFill>
            <a:srgbClr val="F39404"/>
          </a:solidFill>
        </a:ln>
      </dgm:spPr>
      <dgm:t>
        <a:bodyPr/>
        <a:lstStyle/>
        <a:p>
          <a:pPr>
            <a:buNone/>
          </a:pPr>
          <a:r>
            <a:rPr lang="fr-FR" sz="1050" b="0" i="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Les démarches locales de performance au Maroc : déterminants et impacts »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47C9445-B1EB-4ABA-9405-0EE7ED91AA4A}" type="parTrans" cxnId="{2F016872-7F77-421D-8975-29EB8C62F6F6}">
      <dgm:prSet/>
      <dgm:spPr/>
      <dgm:t>
        <a:bodyPr/>
        <a:lstStyle/>
        <a:p>
          <a:endParaRPr lang="fr-FR"/>
        </a:p>
      </dgm:t>
    </dgm:pt>
    <dgm:pt modelId="{0437EADF-9AD8-465D-ABF2-8E3F9BD123F4}" type="sibTrans" cxnId="{2F016872-7F77-421D-8975-29EB8C62F6F6}">
      <dgm:prSet/>
      <dgm:spPr/>
      <dgm:t>
        <a:bodyPr/>
        <a:lstStyle/>
        <a:p>
          <a:endParaRPr lang="fr-FR"/>
        </a:p>
      </dgm:t>
    </dgm:pt>
    <dgm:pt modelId="{A9A49014-F6F1-46B0-BCC6-F9E38851E88C}">
      <dgm:prSet/>
      <dgm:spPr/>
      <dgm:t>
        <a:bodyPr/>
        <a:lstStyle/>
        <a:p>
          <a:endParaRPr lang="fr-FR" sz="3600" dirty="0"/>
        </a:p>
      </dgm:t>
    </dgm:pt>
    <dgm:pt modelId="{99268455-CBB7-4FE7-8A38-18430B7A0DBA}" type="parTrans" cxnId="{95E37AA2-A8F9-4A71-A5DE-0F8E1DC29166}">
      <dgm:prSet/>
      <dgm:spPr/>
      <dgm:t>
        <a:bodyPr/>
        <a:lstStyle/>
        <a:p>
          <a:endParaRPr lang="fr-FR"/>
        </a:p>
      </dgm:t>
    </dgm:pt>
    <dgm:pt modelId="{A98B8C6B-5295-4AC3-A8E1-762D65C93C72}" type="sibTrans" cxnId="{95E37AA2-A8F9-4A71-A5DE-0F8E1DC29166}">
      <dgm:prSet/>
      <dgm:spPr/>
      <dgm:t>
        <a:bodyPr/>
        <a:lstStyle/>
        <a:p>
          <a:endParaRPr lang="fr-FR"/>
        </a:p>
      </dgm:t>
    </dgm:pt>
    <dgm:pt modelId="{D729F87C-7662-4210-BC0F-3AEFB58BBA4A}">
      <dgm:prSet custT="1"/>
      <dgm:spPr>
        <a:ln>
          <a:solidFill>
            <a:srgbClr val="F39404"/>
          </a:solidFill>
        </a:ln>
      </dgm:spPr>
      <dgm:t>
        <a:bodyPr/>
        <a:lstStyle/>
        <a:p>
          <a:pPr>
            <a:buNone/>
          </a:pPr>
          <a:r>
            <a:rPr lang="fr-FR" sz="1200" b="0" i="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dirty="0">
              <a:solidFill>
                <a:schemeClr val="tx1">
                  <a:lumMod val="50000"/>
                  <a:lumOff val="50000"/>
                </a:schemeClr>
              </a:solidFill>
            </a:rPr>
            <a:t>« L’évaluation de la politique du FEAMPA (Fonds Européen pour la pêche et l’agriculture »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12A7288-EF50-40A8-AF3A-A1C5DACC2554}" type="sibTrans" cxnId="{4168F353-0CB2-4041-A06F-0D57AAE1268A}">
      <dgm:prSet/>
      <dgm:spPr/>
      <dgm:t>
        <a:bodyPr/>
        <a:lstStyle/>
        <a:p>
          <a:endParaRPr lang="fr-FR"/>
        </a:p>
      </dgm:t>
    </dgm:pt>
    <dgm:pt modelId="{44FE1AF1-7746-4579-B29A-2FB0D4F84763}" type="parTrans" cxnId="{4168F353-0CB2-4041-A06F-0D57AAE1268A}">
      <dgm:prSet/>
      <dgm:spPr/>
      <dgm:t>
        <a:bodyPr/>
        <a:lstStyle/>
        <a:p>
          <a:endParaRPr lang="fr-FR"/>
        </a:p>
      </dgm:t>
    </dgm:pt>
    <dgm:pt modelId="{7FD9AA2A-E838-4298-9F28-B49DC222877E}" type="pres">
      <dgm:prSet presAssocID="{F1E8D62D-2C2B-4357-A18A-C947BEF3FBE7}" presName="diagram" presStyleCnt="0">
        <dgm:presLayoutVars>
          <dgm:dir/>
          <dgm:animLvl val="lvl"/>
          <dgm:resizeHandles val="exact"/>
        </dgm:presLayoutVars>
      </dgm:prSet>
      <dgm:spPr/>
    </dgm:pt>
    <dgm:pt modelId="{F77016B8-6B52-4F00-BA97-4E22363DFC7C}" type="pres">
      <dgm:prSet presAssocID="{BC05B271-5152-4251-ABF1-CF8D4E240E79}" presName="compNode" presStyleCnt="0"/>
      <dgm:spPr/>
    </dgm:pt>
    <dgm:pt modelId="{7B593193-DD18-449D-8E1B-4CE2DF013573}" type="pres">
      <dgm:prSet presAssocID="{BC05B271-5152-4251-ABF1-CF8D4E240E79}" presName="childRect" presStyleLbl="bgAcc1" presStyleIdx="0" presStyleCnt="8">
        <dgm:presLayoutVars>
          <dgm:bulletEnabled val="1"/>
        </dgm:presLayoutVars>
      </dgm:prSet>
      <dgm:spPr/>
    </dgm:pt>
    <dgm:pt modelId="{96C7DDC8-4821-46A9-AECB-42A5744EE9DC}" type="pres">
      <dgm:prSet presAssocID="{BC05B271-5152-4251-ABF1-CF8D4E240E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4F02383-186D-47BA-8E5D-8B3A4E921185}" type="pres">
      <dgm:prSet presAssocID="{BC05B271-5152-4251-ABF1-CF8D4E240E79}" presName="parentRect" presStyleLbl="alignNode1" presStyleIdx="0" presStyleCnt="8"/>
      <dgm:spPr/>
    </dgm:pt>
    <dgm:pt modelId="{C67987FA-0C3C-4FBB-9297-D3AD4D5A1E97}" type="pres">
      <dgm:prSet presAssocID="{BC05B271-5152-4251-ABF1-CF8D4E240E79}" presName="adorn" presStyleLbl="fgAccFollow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89DC43-DE7C-4075-93AB-6E3BF76C8F18}" type="pres">
      <dgm:prSet presAssocID="{BF3F2692-4D13-4B71-BE24-9D6C3739E06C}" presName="sibTrans" presStyleLbl="sibTrans2D1" presStyleIdx="0" presStyleCnt="0"/>
      <dgm:spPr/>
    </dgm:pt>
    <dgm:pt modelId="{55E41459-A78D-452C-A7DF-F2927105F071}" type="pres">
      <dgm:prSet presAssocID="{1A3325BB-69EF-4457-87A3-EA8EC1789F89}" presName="compNode" presStyleCnt="0"/>
      <dgm:spPr/>
    </dgm:pt>
    <dgm:pt modelId="{A3802EA1-1D3F-4CCC-89AD-C7DA31D2B76A}" type="pres">
      <dgm:prSet presAssocID="{1A3325BB-69EF-4457-87A3-EA8EC1789F89}" presName="childRect" presStyleLbl="bgAcc1" presStyleIdx="1" presStyleCnt="8">
        <dgm:presLayoutVars>
          <dgm:bulletEnabled val="1"/>
        </dgm:presLayoutVars>
      </dgm:prSet>
      <dgm:spPr/>
    </dgm:pt>
    <dgm:pt modelId="{3EC73591-3404-4787-9679-37AC486E616C}" type="pres">
      <dgm:prSet presAssocID="{1A3325BB-69EF-4457-87A3-EA8EC1789F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14E4FF-4B2A-4414-BBD1-5D19E5AF4CDD}" type="pres">
      <dgm:prSet presAssocID="{1A3325BB-69EF-4457-87A3-EA8EC1789F89}" presName="parentRect" presStyleLbl="alignNode1" presStyleIdx="1" presStyleCnt="8"/>
      <dgm:spPr/>
    </dgm:pt>
    <dgm:pt modelId="{8A186FC0-F212-4465-A461-238889DC3E89}" type="pres">
      <dgm:prSet presAssocID="{1A3325BB-69EF-4457-87A3-EA8EC1789F89}" presName="adorn" presStyleLbl="fgAccFollow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2F8945-5D08-43E9-AABD-FC1178CB21DB}" type="pres">
      <dgm:prSet presAssocID="{6372C332-5FD2-4E77-97E0-6F5DA95A590E}" presName="sibTrans" presStyleLbl="sibTrans2D1" presStyleIdx="0" presStyleCnt="0"/>
      <dgm:spPr/>
    </dgm:pt>
    <dgm:pt modelId="{64867533-1856-49AB-9B29-FEFDC6BB60F4}" type="pres">
      <dgm:prSet presAssocID="{0C8D82ED-EC0D-4BC3-9B6C-B40D235C6153}" presName="compNode" presStyleCnt="0"/>
      <dgm:spPr/>
    </dgm:pt>
    <dgm:pt modelId="{231532FD-5368-4DB9-B049-CA87A7A2F8E2}" type="pres">
      <dgm:prSet presAssocID="{0C8D82ED-EC0D-4BC3-9B6C-B40D235C6153}" presName="childRect" presStyleLbl="bgAcc1" presStyleIdx="2" presStyleCnt="8">
        <dgm:presLayoutVars>
          <dgm:bulletEnabled val="1"/>
        </dgm:presLayoutVars>
      </dgm:prSet>
      <dgm:spPr/>
    </dgm:pt>
    <dgm:pt modelId="{FFD43AC9-87AC-4B3F-9B70-B273354A7B42}" type="pres">
      <dgm:prSet presAssocID="{0C8D82ED-EC0D-4BC3-9B6C-B40D235C61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0349B66-7EE6-4110-BE92-741EF644AB41}" type="pres">
      <dgm:prSet presAssocID="{0C8D82ED-EC0D-4BC3-9B6C-B40D235C6153}" presName="parentRect" presStyleLbl="alignNode1" presStyleIdx="2" presStyleCnt="8"/>
      <dgm:spPr/>
    </dgm:pt>
    <dgm:pt modelId="{150742E4-5E38-45C7-A682-D234739965F0}" type="pres">
      <dgm:prSet presAssocID="{0C8D82ED-EC0D-4BC3-9B6C-B40D235C6153}" presName="adorn" presStyleLbl="fgAccFollow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23B419-4C89-4C24-9198-E8B0B10F86BD}" type="pres">
      <dgm:prSet presAssocID="{51D1736C-CA10-4B8A-BF67-01DA34886599}" presName="sibTrans" presStyleLbl="sibTrans2D1" presStyleIdx="0" presStyleCnt="0"/>
      <dgm:spPr/>
    </dgm:pt>
    <dgm:pt modelId="{7F4BE9C9-4FD4-4A1A-BBD5-8DECBF1E0F88}" type="pres">
      <dgm:prSet presAssocID="{68DB1AF9-D8C0-4AF3-8E3E-9DB4178608AE}" presName="compNode" presStyleCnt="0"/>
      <dgm:spPr/>
    </dgm:pt>
    <dgm:pt modelId="{5096EF98-C856-4601-B36C-0151D5EF1046}" type="pres">
      <dgm:prSet presAssocID="{68DB1AF9-D8C0-4AF3-8E3E-9DB4178608AE}" presName="childRect" presStyleLbl="bgAcc1" presStyleIdx="3" presStyleCnt="8">
        <dgm:presLayoutVars>
          <dgm:bulletEnabled val="1"/>
        </dgm:presLayoutVars>
      </dgm:prSet>
      <dgm:spPr/>
    </dgm:pt>
    <dgm:pt modelId="{6AF74D91-8331-4A7B-8687-B87B1BA50AC2}" type="pres">
      <dgm:prSet presAssocID="{68DB1AF9-D8C0-4AF3-8E3E-9DB4178608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5EA9C8-8B6F-4B6E-B2D1-26CD9A7AB27D}" type="pres">
      <dgm:prSet presAssocID="{68DB1AF9-D8C0-4AF3-8E3E-9DB4178608AE}" presName="parentRect" presStyleLbl="alignNode1" presStyleIdx="3" presStyleCnt="8"/>
      <dgm:spPr/>
    </dgm:pt>
    <dgm:pt modelId="{ADA679CE-A705-423F-BB1C-94945B364471}" type="pres">
      <dgm:prSet presAssocID="{68DB1AF9-D8C0-4AF3-8E3E-9DB4178608AE}" presName="adorn" presStyleLbl="fgAccFollow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23F4C4-E616-48CE-A334-805C5F7ED06E}" type="pres">
      <dgm:prSet presAssocID="{4E7C7E67-0697-4554-BD17-A41CCA46BD99}" presName="sibTrans" presStyleLbl="sibTrans2D1" presStyleIdx="0" presStyleCnt="0"/>
      <dgm:spPr/>
    </dgm:pt>
    <dgm:pt modelId="{D1D0F7F6-EA87-4802-AD17-E14D9941BBD9}" type="pres">
      <dgm:prSet presAssocID="{17ED7D21-0E3F-4EFF-95D9-1ED86ED58702}" presName="compNode" presStyleCnt="0"/>
      <dgm:spPr/>
    </dgm:pt>
    <dgm:pt modelId="{20904B04-E7E4-4D6C-8C0F-DC3E6543F823}" type="pres">
      <dgm:prSet presAssocID="{17ED7D21-0E3F-4EFF-95D9-1ED86ED58702}" presName="childRect" presStyleLbl="bgAcc1" presStyleIdx="4" presStyleCnt="8">
        <dgm:presLayoutVars>
          <dgm:bulletEnabled val="1"/>
        </dgm:presLayoutVars>
      </dgm:prSet>
      <dgm:spPr/>
    </dgm:pt>
    <dgm:pt modelId="{788B3303-96D2-4C91-9867-062F73380087}" type="pres">
      <dgm:prSet presAssocID="{17ED7D21-0E3F-4EFF-95D9-1ED86ED587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7C91EE3-3A90-4FEB-B0A0-CBD93F7BDBF6}" type="pres">
      <dgm:prSet presAssocID="{17ED7D21-0E3F-4EFF-95D9-1ED86ED58702}" presName="parentRect" presStyleLbl="alignNode1" presStyleIdx="4" presStyleCnt="8"/>
      <dgm:spPr/>
    </dgm:pt>
    <dgm:pt modelId="{1125B1E5-C66A-444A-929D-E125D2726B1E}" type="pres">
      <dgm:prSet presAssocID="{17ED7D21-0E3F-4EFF-95D9-1ED86ED58702}" presName="adorn" presStyleLbl="fgAccFollow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5BFDC5-4E2E-421D-BF1D-DD7559A7C390}" type="pres">
      <dgm:prSet presAssocID="{716A280E-E84D-435C-ABFD-6D6FFF856FB4}" presName="sibTrans" presStyleLbl="sibTrans2D1" presStyleIdx="0" presStyleCnt="0"/>
      <dgm:spPr/>
    </dgm:pt>
    <dgm:pt modelId="{76B1E834-31D3-4960-B3D5-D95C983F9B3C}" type="pres">
      <dgm:prSet presAssocID="{F5B1636C-B16C-4ADB-A368-E2B6431E8B73}" presName="compNode" presStyleCnt="0"/>
      <dgm:spPr/>
    </dgm:pt>
    <dgm:pt modelId="{9BA88023-5148-4A25-A56C-C380DF00003B}" type="pres">
      <dgm:prSet presAssocID="{F5B1636C-B16C-4ADB-A368-E2B6431E8B73}" presName="childRect" presStyleLbl="bgAcc1" presStyleIdx="5" presStyleCnt="8" custScaleX="101077">
        <dgm:presLayoutVars>
          <dgm:bulletEnabled val="1"/>
        </dgm:presLayoutVars>
      </dgm:prSet>
      <dgm:spPr/>
    </dgm:pt>
    <dgm:pt modelId="{637ACEC2-DC31-47FE-8800-2054D70EDFBA}" type="pres">
      <dgm:prSet presAssocID="{F5B1636C-B16C-4ADB-A368-E2B6431E8B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309782-828B-41E7-A96A-BDDEFDE3E667}" type="pres">
      <dgm:prSet presAssocID="{F5B1636C-B16C-4ADB-A368-E2B6431E8B73}" presName="parentRect" presStyleLbl="alignNode1" presStyleIdx="5" presStyleCnt="8"/>
      <dgm:spPr/>
    </dgm:pt>
    <dgm:pt modelId="{3FE13050-3555-41D2-866A-85B65D21D7C9}" type="pres">
      <dgm:prSet presAssocID="{F5B1636C-B16C-4ADB-A368-E2B6431E8B73}" presName="adorn" presStyleLbl="fgAccFollow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4A1F82-E616-4D44-9369-3CB6C61925BE}" type="pres">
      <dgm:prSet presAssocID="{9BBF79C7-7764-4FE9-9BF1-74F0A809CB71}" presName="sibTrans" presStyleLbl="sibTrans2D1" presStyleIdx="0" presStyleCnt="0"/>
      <dgm:spPr/>
    </dgm:pt>
    <dgm:pt modelId="{CD492CC2-127B-47EC-B3FE-109D2325B187}" type="pres">
      <dgm:prSet presAssocID="{CA1133C5-E0BD-4FED-8A46-CC2915BD6671}" presName="compNode" presStyleCnt="0"/>
      <dgm:spPr/>
    </dgm:pt>
    <dgm:pt modelId="{BDAA0D2E-824B-4697-9BA1-A7167D5150E6}" type="pres">
      <dgm:prSet presAssocID="{CA1133C5-E0BD-4FED-8A46-CC2915BD6671}" presName="childRect" presStyleLbl="bgAcc1" presStyleIdx="6" presStyleCnt="8" custScaleX="105763" custLinFactNeighborX="-1056">
        <dgm:presLayoutVars>
          <dgm:bulletEnabled val="1"/>
        </dgm:presLayoutVars>
      </dgm:prSet>
      <dgm:spPr/>
    </dgm:pt>
    <dgm:pt modelId="{850D51DC-B1E7-48DC-8090-96A6EABEC63F}" type="pres">
      <dgm:prSet presAssocID="{CA1133C5-E0BD-4FED-8A46-CC2915BD667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500582-9544-4A05-85AD-C52BBC893A97}" type="pres">
      <dgm:prSet presAssocID="{CA1133C5-E0BD-4FED-8A46-CC2915BD6671}" presName="parentRect" presStyleLbl="alignNode1" presStyleIdx="6" presStyleCnt="8" custScaleX="108337"/>
      <dgm:spPr/>
    </dgm:pt>
    <dgm:pt modelId="{4D72E610-5831-4673-BB41-AE56B096BBAD}" type="pres">
      <dgm:prSet presAssocID="{CA1133C5-E0BD-4FED-8A46-CC2915BD6671}" presName="adorn" presStyleLbl="fgAccFollow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3A7F95-CDDF-4E4D-9E6E-EF81C640F60C}" type="pres">
      <dgm:prSet presAssocID="{DA5CFDBC-A4D5-4FA6-A20E-C1D2D176DC0B}" presName="sibTrans" presStyleLbl="sibTrans2D1" presStyleIdx="0" presStyleCnt="0"/>
      <dgm:spPr/>
    </dgm:pt>
    <dgm:pt modelId="{7E6E0B6D-65AF-44F3-8150-63D9EDD4D3BB}" type="pres">
      <dgm:prSet presAssocID="{1A7CDDFE-5B63-425D-ADE7-9AD367218003}" presName="compNode" presStyleCnt="0"/>
      <dgm:spPr/>
    </dgm:pt>
    <dgm:pt modelId="{0AD8A280-C732-4843-B30A-0CB1B801C72E}" type="pres">
      <dgm:prSet presAssocID="{1A7CDDFE-5B63-425D-ADE7-9AD367218003}" presName="childRect" presStyleLbl="bgAcc1" presStyleIdx="7" presStyleCnt="8">
        <dgm:presLayoutVars>
          <dgm:bulletEnabled val="1"/>
        </dgm:presLayoutVars>
      </dgm:prSet>
      <dgm:spPr/>
    </dgm:pt>
    <dgm:pt modelId="{52C453CA-4F51-4FC0-A7EA-B976299338C2}" type="pres">
      <dgm:prSet presAssocID="{1A7CDDFE-5B63-425D-ADE7-9AD3672180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DF7BB05-58CD-4AEA-A194-5D5E94C9A989}" type="pres">
      <dgm:prSet presAssocID="{1A7CDDFE-5B63-425D-ADE7-9AD367218003}" presName="parentRect" presStyleLbl="alignNode1" presStyleIdx="7" presStyleCnt="8"/>
      <dgm:spPr/>
    </dgm:pt>
    <dgm:pt modelId="{765AD9D3-6AFC-436A-83F6-003F477B3218}" type="pres">
      <dgm:prSet presAssocID="{1A7CDDFE-5B63-425D-ADE7-9AD367218003}" presName="adorn" presStyleLbl="fgAccFollow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B415011-CB38-4414-B39F-BD68274D8B53}" type="presOf" srcId="{17ED7D21-0E3F-4EFF-95D9-1ED86ED58702}" destId="{57C91EE3-3A90-4FEB-B0A0-CBD93F7BDBF6}" srcOrd="1" destOrd="0" presId="urn:microsoft.com/office/officeart/2005/8/layout/bList2"/>
    <dgm:cxn modelId="{6BA5DB16-B222-42F8-882D-B03E2D80FCE3}" srcId="{F5B1636C-B16C-4ADB-A368-E2B6431E8B73}" destId="{5A9F283B-1BDC-49BB-98EF-FFF7FE4EB6FF}" srcOrd="0" destOrd="0" parTransId="{E5F8B9EC-AD82-4C95-8F82-264BDCF52B1D}" sibTransId="{BE26DBAA-FC31-443E-A748-D2DFD4F8E824}"/>
    <dgm:cxn modelId="{4E77EC1C-0049-4821-BB9B-637E98CEF816}" srcId="{F1E8D62D-2C2B-4357-A18A-C947BEF3FBE7}" destId="{F5B1636C-B16C-4ADB-A368-E2B6431E8B73}" srcOrd="5" destOrd="0" parTransId="{7F73DE29-8288-49CD-8F79-7E8DF493B8E3}" sibTransId="{9BBF79C7-7764-4FE9-9BF1-74F0A809CB71}"/>
    <dgm:cxn modelId="{55E71225-6834-4499-BD5A-E61CA31B6D77}" srcId="{F1E8D62D-2C2B-4357-A18A-C947BEF3FBE7}" destId="{17ED7D21-0E3F-4EFF-95D9-1ED86ED58702}" srcOrd="4" destOrd="0" parTransId="{7655A69E-4C3B-4F92-AE03-CF39B3747B62}" sibTransId="{716A280E-E84D-435C-ABFD-6D6FFF856FB4}"/>
    <dgm:cxn modelId="{63814128-D7DB-47F3-8129-8ADF58E893F5}" type="presOf" srcId="{68DB1AF9-D8C0-4AF3-8E3E-9DB4178608AE}" destId="{3B5EA9C8-8B6F-4B6E-B2D1-26CD9A7AB27D}" srcOrd="1" destOrd="0" presId="urn:microsoft.com/office/officeart/2005/8/layout/bList2"/>
    <dgm:cxn modelId="{43D7552B-3415-4090-A839-74F15BB25734}" srcId="{F1E8D62D-2C2B-4357-A18A-C947BEF3FBE7}" destId="{68DB1AF9-D8C0-4AF3-8E3E-9DB4178608AE}" srcOrd="3" destOrd="0" parTransId="{C38EFADA-9451-4394-BC5D-100F64E81963}" sibTransId="{4E7C7E67-0697-4554-BD17-A41CCA46BD99}"/>
    <dgm:cxn modelId="{7FD8582F-7986-4C2D-A6F6-55E86E44AB2F}" srcId="{F1E8D62D-2C2B-4357-A18A-C947BEF3FBE7}" destId="{1A3325BB-69EF-4457-87A3-EA8EC1789F89}" srcOrd="1" destOrd="0" parTransId="{FC1226CB-A015-4EB5-A1C5-61B1AF812681}" sibTransId="{6372C332-5FD2-4E77-97E0-6F5DA95A590E}"/>
    <dgm:cxn modelId="{DCD24233-8934-41A7-A467-81DED0123A54}" type="presOf" srcId="{CA1133C5-E0BD-4FED-8A46-CC2915BD6671}" destId="{CC500582-9544-4A05-85AD-C52BBC893A97}" srcOrd="1" destOrd="0" presId="urn:microsoft.com/office/officeart/2005/8/layout/bList2"/>
    <dgm:cxn modelId="{473F063A-4A67-4025-A97D-6390A97336CB}" type="presOf" srcId="{1A7CDDFE-5B63-425D-ADE7-9AD367218003}" destId="{52C453CA-4F51-4FC0-A7EA-B976299338C2}" srcOrd="0" destOrd="0" presId="urn:microsoft.com/office/officeart/2005/8/layout/bList2"/>
    <dgm:cxn modelId="{9C426440-C8F1-4865-B28F-4AD56FB346AC}" type="presOf" srcId="{F5B1636C-B16C-4ADB-A368-E2B6431E8B73}" destId="{637ACEC2-DC31-47FE-8800-2054D70EDFBA}" srcOrd="0" destOrd="0" presId="urn:microsoft.com/office/officeart/2005/8/layout/bList2"/>
    <dgm:cxn modelId="{6A9AC25C-C521-4877-B7D3-C633ECA9BC14}" srcId="{BC05B271-5152-4251-ABF1-CF8D4E240E79}" destId="{EA66FD39-3269-4BD4-8867-C845EA9D55EF}" srcOrd="0" destOrd="0" parTransId="{85076A58-5BFF-459F-9ACF-75CB346277FA}" sibTransId="{D23F3748-8523-404E-8AAC-8EACA8DC50D7}"/>
    <dgm:cxn modelId="{EBCA015F-2E86-4994-8D19-2D6AAA7EAB40}" type="presOf" srcId="{1A3325BB-69EF-4457-87A3-EA8EC1789F89}" destId="{3EC73591-3404-4787-9679-37AC486E616C}" srcOrd="0" destOrd="0" presId="urn:microsoft.com/office/officeart/2005/8/layout/bList2"/>
    <dgm:cxn modelId="{C2D4F85F-BCF6-48DF-817C-5ACE843A0598}" srcId="{0C8D82ED-EC0D-4BC3-9B6C-B40D235C6153}" destId="{170F8DFA-557D-4D39-9135-2A63E4441E0D}" srcOrd="0" destOrd="0" parTransId="{C2381C84-D631-4E72-AE2F-439AEAFEE7EF}" sibTransId="{E20E8555-4B69-48FC-B968-1A045A953818}"/>
    <dgm:cxn modelId="{CB218541-FFB4-4367-9582-91CEAB6BCDAF}" type="presOf" srcId="{F5B1636C-B16C-4ADB-A368-E2B6431E8B73}" destId="{69309782-828B-41E7-A96A-BDDEFDE3E667}" srcOrd="1" destOrd="0" presId="urn:microsoft.com/office/officeart/2005/8/layout/bList2"/>
    <dgm:cxn modelId="{1FEAA841-6831-4F00-8BA1-06712D4A179A}" type="presOf" srcId="{EA66FD39-3269-4BD4-8867-C845EA9D55EF}" destId="{7B593193-DD18-449D-8E1B-4CE2DF013573}" srcOrd="0" destOrd="0" presId="urn:microsoft.com/office/officeart/2005/8/layout/bList2"/>
    <dgm:cxn modelId="{DF352964-D810-483E-A5CA-E319DDFBC6BC}" type="presOf" srcId="{0C8D82ED-EC0D-4BC3-9B6C-B40D235C6153}" destId="{FFD43AC9-87AC-4B3F-9B70-B273354A7B42}" srcOrd="0" destOrd="0" presId="urn:microsoft.com/office/officeart/2005/8/layout/bList2"/>
    <dgm:cxn modelId="{5B8E5865-0B97-4752-864F-C056A952C1F3}" type="presOf" srcId="{BC05B271-5152-4251-ABF1-CF8D4E240E79}" destId="{D4F02383-186D-47BA-8E5D-8B3A4E921185}" srcOrd="1" destOrd="0" presId="urn:microsoft.com/office/officeart/2005/8/layout/bList2"/>
    <dgm:cxn modelId="{5D377D66-747E-439F-B17D-ABD6F5C8722B}" type="presOf" srcId="{716A280E-E84D-435C-ABFD-6D6FFF856FB4}" destId="{D25BFDC5-4E2E-421D-BF1D-DD7559A7C390}" srcOrd="0" destOrd="0" presId="urn:microsoft.com/office/officeart/2005/8/layout/bList2"/>
    <dgm:cxn modelId="{2C68E146-7702-418B-B13F-F34B1C56419A}" srcId="{F1E8D62D-2C2B-4357-A18A-C947BEF3FBE7}" destId="{1A7CDDFE-5B63-425D-ADE7-9AD367218003}" srcOrd="7" destOrd="0" parTransId="{95A61905-737F-4071-B4F3-141EA135C8E4}" sibTransId="{7868F23E-E40C-4221-80DF-61CDCCA09913}"/>
    <dgm:cxn modelId="{66E0D748-CF0F-437D-9155-4FD4BF5C1C51}" type="presOf" srcId="{68EF37B2-C469-4C79-A96B-E06C3F055E04}" destId="{5096EF98-C856-4601-B36C-0151D5EF1046}" srcOrd="0" destOrd="0" presId="urn:microsoft.com/office/officeart/2005/8/layout/bList2"/>
    <dgm:cxn modelId="{E71E1D69-4570-47C5-A063-A566A46D7C1B}" type="presOf" srcId="{BF3F2692-4D13-4B71-BE24-9D6C3739E06C}" destId="{C689DC43-DE7C-4075-93AB-6E3BF76C8F18}" srcOrd="0" destOrd="0" presId="urn:microsoft.com/office/officeart/2005/8/layout/bList2"/>
    <dgm:cxn modelId="{2837034A-AE3C-4E52-BDA3-56443A1AB776}" type="presOf" srcId="{5A9F283B-1BDC-49BB-98EF-FFF7FE4EB6FF}" destId="{9BA88023-5148-4A25-A56C-C380DF00003B}" srcOrd="0" destOrd="0" presId="urn:microsoft.com/office/officeart/2005/8/layout/bList2"/>
    <dgm:cxn modelId="{AEE6886B-8089-415E-B6F0-5ED47DD51008}" type="presOf" srcId="{17ED7D21-0E3F-4EFF-95D9-1ED86ED58702}" destId="{788B3303-96D2-4C91-9867-062F73380087}" srcOrd="0" destOrd="0" presId="urn:microsoft.com/office/officeart/2005/8/layout/bList2"/>
    <dgm:cxn modelId="{1AE4934F-EC5E-46A7-8B05-67B6CDF8B549}" type="presOf" srcId="{DAC7CD78-B9E5-4207-AACF-AE062B22F370}" destId="{BDAA0D2E-824B-4697-9BA1-A7167D5150E6}" srcOrd="0" destOrd="0" presId="urn:microsoft.com/office/officeart/2005/8/layout/bList2"/>
    <dgm:cxn modelId="{EABFC04F-8767-4B8E-A9FA-EC1F4F93610F}" srcId="{1A3325BB-69EF-4457-87A3-EA8EC1789F89}" destId="{85AB6CAD-761B-4D09-AD8C-198BB5886DE1}" srcOrd="1" destOrd="0" parTransId="{1F0F75DF-A940-4344-8D80-76AA82F1F06F}" sibTransId="{C760124C-FEDA-4306-91C0-8AA4BD8FC1AB}"/>
    <dgm:cxn modelId="{2F016872-7F77-421D-8975-29EB8C62F6F6}" srcId="{CA1133C5-E0BD-4FED-8A46-CC2915BD6671}" destId="{DAC7CD78-B9E5-4207-AACF-AE062B22F370}" srcOrd="0" destOrd="0" parTransId="{047C9445-B1EB-4ABA-9405-0EE7ED91AA4A}" sibTransId="{0437EADF-9AD8-465D-ABF2-8E3F9BD123F4}"/>
    <dgm:cxn modelId="{4168F353-0CB2-4041-A06F-0D57AAE1268A}" srcId="{1A7CDDFE-5B63-425D-ADE7-9AD367218003}" destId="{D729F87C-7662-4210-BC0F-3AEFB58BBA4A}" srcOrd="0" destOrd="0" parTransId="{44FE1AF1-7746-4579-B29A-2FB0D4F84763}" sibTransId="{612A7288-EF50-40A8-AF3A-A1C5DACC2554}"/>
    <dgm:cxn modelId="{8ADAFC55-7671-48CC-BFB5-733950FCC123}" srcId="{F1E8D62D-2C2B-4357-A18A-C947BEF3FBE7}" destId="{0C8D82ED-EC0D-4BC3-9B6C-B40D235C6153}" srcOrd="2" destOrd="0" parTransId="{E61D9BDA-0CDA-406C-9530-6261636A21D6}" sibTransId="{51D1736C-CA10-4B8A-BF67-01DA34886599}"/>
    <dgm:cxn modelId="{21034B56-6607-43DF-A9F6-8E1F419C431E}" srcId="{F1E8D62D-2C2B-4357-A18A-C947BEF3FBE7}" destId="{CA1133C5-E0BD-4FED-8A46-CC2915BD6671}" srcOrd="6" destOrd="0" parTransId="{F8409996-3C8A-4FBC-83E8-4AE5A07C2293}" sibTransId="{DA5CFDBC-A4D5-4FA6-A20E-C1D2D176DC0B}"/>
    <dgm:cxn modelId="{9B026D56-963D-45E9-95DA-4F319F05E2A0}" type="presOf" srcId="{85AB6CAD-761B-4D09-AD8C-198BB5886DE1}" destId="{A3802EA1-1D3F-4CCC-89AD-C7DA31D2B76A}" srcOrd="0" destOrd="1" presId="urn:microsoft.com/office/officeart/2005/8/layout/bList2"/>
    <dgm:cxn modelId="{8E7B9888-3C9C-4755-9E1B-9D7B4BB1A710}" srcId="{1A3325BB-69EF-4457-87A3-EA8EC1789F89}" destId="{DD9E3B17-6852-45B2-BC71-2B74FC96D813}" srcOrd="0" destOrd="0" parTransId="{6E2B0E34-738B-4EBE-A480-9B642EFD81B9}" sibTransId="{60C48832-7B64-420B-BE64-4313597F4299}"/>
    <dgm:cxn modelId="{A6CFC589-E8D8-427C-88BF-6949E4C394F0}" type="presOf" srcId="{A9A49014-F6F1-46B0-BCC6-F9E38851E88C}" destId="{231532FD-5368-4DB9-B049-CA87A7A2F8E2}" srcOrd="0" destOrd="1" presId="urn:microsoft.com/office/officeart/2005/8/layout/bList2"/>
    <dgm:cxn modelId="{BD376A9B-549F-4C1D-8D65-B4DD4824EEE6}" type="presOf" srcId="{CA1133C5-E0BD-4FED-8A46-CC2915BD6671}" destId="{850D51DC-B1E7-48DC-8090-96A6EABEC63F}" srcOrd="0" destOrd="0" presId="urn:microsoft.com/office/officeart/2005/8/layout/bList2"/>
    <dgm:cxn modelId="{6506F29F-3E6B-4187-A0DD-E23F9AB95696}" type="presOf" srcId="{1A3325BB-69EF-4457-87A3-EA8EC1789F89}" destId="{7714E4FF-4B2A-4414-BBD1-5D19E5AF4CDD}" srcOrd="1" destOrd="0" presId="urn:microsoft.com/office/officeart/2005/8/layout/bList2"/>
    <dgm:cxn modelId="{95E37AA2-A8F9-4A71-A5DE-0F8E1DC29166}" srcId="{0C8D82ED-EC0D-4BC3-9B6C-B40D235C6153}" destId="{A9A49014-F6F1-46B0-BCC6-F9E38851E88C}" srcOrd="1" destOrd="0" parTransId="{99268455-CBB7-4FE7-8A38-18430B7A0DBA}" sibTransId="{A98B8C6B-5295-4AC3-A8E1-762D65C93C72}"/>
    <dgm:cxn modelId="{6B79C6A5-B70F-4258-B674-C955F7D84F5A}" type="presOf" srcId="{51D1736C-CA10-4B8A-BF67-01DA34886599}" destId="{F723B419-4C89-4C24-9198-E8B0B10F86BD}" srcOrd="0" destOrd="0" presId="urn:microsoft.com/office/officeart/2005/8/layout/bList2"/>
    <dgm:cxn modelId="{52E726A8-E8C3-4B98-BC53-CB7C99A8F36C}" srcId="{F1E8D62D-2C2B-4357-A18A-C947BEF3FBE7}" destId="{BC05B271-5152-4251-ABF1-CF8D4E240E79}" srcOrd="0" destOrd="0" parTransId="{44E43FEC-4471-4A90-9AEB-9F1FF01CB0D8}" sibTransId="{BF3F2692-4D13-4B71-BE24-9D6C3739E06C}"/>
    <dgm:cxn modelId="{95F656AF-AB7E-466A-8EE1-B24B5BC57E97}" type="presOf" srcId="{1A7CDDFE-5B63-425D-ADE7-9AD367218003}" destId="{3DF7BB05-58CD-4AEA-A194-5D5E94C9A989}" srcOrd="1" destOrd="0" presId="urn:microsoft.com/office/officeart/2005/8/layout/bList2"/>
    <dgm:cxn modelId="{3A3511B1-777A-4C25-9CEE-F424369C1971}" type="presOf" srcId="{170F8DFA-557D-4D39-9135-2A63E4441E0D}" destId="{231532FD-5368-4DB9-B049-CA87A7A2F8E2}" srcOrd="0" destOrd="0" presId="urn:microsoft.com/office/officeart/2005/8/layout/bList2"/>
    <dgm:cxn modelId="{E658B4B5-8D71-44EB-B733-30496818ECCA}" type="presOf" srcId="{9BBF79C7-7764-4FE9-9BF1-74F0A809CB71}" destId="{284A1F82-E616-4D44-9369-3CB6C61925BE}" srcOrd="0" destOrd="0" presId="urn:microsoft.com/office/officeart/2005/8/layout/bList2"/>
    <dgm:cxn modelId="{76E72CBA-F055-4839-88DE-4156EC7BC732}" type="presOf" srcId="{68DB1AF9-D8C0-4AF3-8E3E-9DB4178608AE}" destId="{6AF74D91-8331-4A7B-8687-B87B1BA50AC2}" srcOrd="0" destOrd="0" presId="urn:microsoft.com/office/officeart/2005/8/layout/bList2"/>
    <dgm:cxn modelId="{1F63C6BB-E57C-4DE7-A0C9-F0526C632F06}" type="presOf" srcId="{ADF65C29-D35B-4E18-B0D4-180371701898}" destId="{20904B04-E7E4-4D6C-8C0F-DC3E6543F823}" srcOrd="0" destOrd="0" presId="urn:microsoft.com/office/officeart/2005/8/layout/bList2"/>
    <dgm:cxn modelId="{7EE485C0-A4DE-4C75-8724-992C3E092E4E}" srcId="{17ED7D21-0E3F-4EFF-95D9-1ED86ED58702}" destId="{ADF65C29-D35B-4E18-B0D4-180371701898}" srcOrd="0" destOrd="0" parTransId="{1BD930BC-D172-4DE0-ACB1-968A8A1A6814}" sibTransId="{55EE3150-35CF-4951-8D6C-C499AFA34340}"/>
    <dgm:cxn modelId="{2AC8FAD4-3BA8-4E03-9ECD-F2B49D3E3549}" type="presOf" srcId="{4E7C7E67-0697-4554-BD17-A41CCA46BD99}" destId="{9F23F4C4-E616-48CE-A334-805C5F7ED06E}" srcOrd="0" destOrd="0" presId="urn:microsoft.com/office/officeart/2005/8/layout/bList2"/>
    <dgm:cxn modelId="{7F381BD8-E90A-474E-A1ED-B171D2279ACF}" type="presOf" srcId="{0C8D82ED-EC0D-4BC3-9B6C-B40D235C6153}" destId="{10349B66-7EE6-4110-BE92-741EF644AB41}" srcOrd="1" destOrd="0" presId="urn:microsoft.com/office/officeart/2005/8/layout/bList2"/>
    <dgm:cxn modelId="{087651D9-17F4-4BDA-ADAD-509CCC6F43E5}" type="presOf" srcId="{D729F87C-7662-4210-BC0F-3AEFB58BBA4A}" destId="{0AD8A280-C732-4843-B30A-0CB1B801C72E}" srcOrd="0" destOrd="0" presId="urn:microsoft.com/office/officeart/2005/8/layout/bList2"/>
    <dgm:cxn modelId="{5398BAE1-81FE-4FA4-BEFD-D6D45C2B8165}" type="presOf" srcId="{BC05B271-5152-4251-ABF1-CF8D4E240E79}" destId="{96C7DDC8-4821-46A9-AECB-42A5744EE9DC}" srcOrd="0" destOrd="0" presId="urn:microsoft.com/office/officeart/2005/8/layout/bList2"/>
    <dgm:cxn modelId="{0D7396E2-01FD-4495-A94F-39D9D0ED4C23}" srcId="{68DB1AF9-D8C0-4AF3-8E3E-9DB4178608AE}" destId="{68EF37B2-C469-4C79-A96B-E06C3F055E04}" srcOrd="0" destOrd="0" parTransId="{FFA676E8-AB98-47BB-93C6-C08A0BCDD0EF}" sibTransId="{78C74102-4F8D-4851-8D4D-B7C195BAE2C1}"/>
    <dgm:cxn modelId="{43C37DE9-E5EB-4DC5-A07F-421374BBAEB5}" type="presOf" srcId="{6372C332-5FD2-4E77-97E0-6F5DA95A590E}" destId="{252F8945-5D08-43E9-AABD-FC1178CB21DB}" srcOrd="0" destOrd="0" presId="urn:microsoft.com/office/officeart/2005/8/layout/bList2"/>
    <dgm:cxn modelId="{575F14EE-2586-4A47-ACA9-06A1CEE7D647}" type="presOf" srcId="{F1E8D62D-2C2B-4357-A18A-C947BEF3FBE7}" destId="{7FD9AA2A-E838-4298-9F28-B49DC222877E}" srcOrd="0" destOrd="0" presId="urn:microsoft.com/office/officeart/2005/8/layout/bList2"/>
    <dgm:cxn modelId="{CBBAC4F4-1279-4357-A2C9-2397BEB77E35}" type="presOf" srcId="{DA5CFDBC-A4D5-4FA6-A20E-C1D2D176DC0B}" destId="{DD3A7F95-CDDF-4E4D-9E6E-EF81C640F60C}" srcOrd="0" destOrd="0" presId="urn:microsoft.com/office/officeart/2005/8/layout/bList2"/>
    <dgm:cxn modelId="{A40AF4FF-9257-4FDA-B36D-892C2DA82AEF}" type="presOf" srcId="{DD9E3B17-6852-45B2-BC71-2B74FC96D813}" destId="{A3802EA1-1D3F-4CCC-89AD-C7DA31D2B76A}" srcOrd="0" destOrd="0" presId="urn:microsoft.com/office/officeart/2005/8/layout/bList2"/>
    <dgm:cxn modelId="{16C05FEC-6C57-4281-A8AA-DA62AF54B8D3}" type="presParOf" srcId="{7FD9AA2A-E838-4298-9F28-B49DC222877E}" destId="{F77016B8-6B52-4F00-BA97-4E22363DFC7C}" srcOrd="0" destOrd="0" presId="urn:microsoft.com/office/officeart/2005/8/layout/bList2"/>
    <dgm:cxn modelId="{88837220-8F17-40F9-A04D-7EF89272265D}" type="presParOf" srcId="{F77016B8-6B52-4F00-BA97-4E22363DFC7C}" destId="{7B593193-DD18-449D-8E1B-4CE2DF013573}" srcOrd="0" destOrd="0" presId="urn:microsoft.com/office/officeart/2005/8/layout/bList2"/>
    <dgm:cxn modelId="{D0B4AE9D-CE7F-4DB2-9235-19CC2DFA40E3}" type="presParOf" srcId="{F77016B8-6B52-4F00-BA97-4E22363DFC7C}" destId="{96C7DDC8-4821-46A9-AECB-42A5744EE9DC}" srcOrd="1" destOrd="0" presId="urn:microsoft.com/office/officeart/2005/8/layout/bList2"/>
    <dgm:cxn modelId="{9D1E5F20-78F6-47CF-8B4D-AB00A2B42CDC}" type="presParOf" srcId="{F77016B8-6B52-4F00-BA97-4E22363DFC7C}" destId="{D4F02383-186D-47BA-8E5D-8B3A4E921185}" srcOrd="2" destOrd="0" presId="urn:microsoft.com/office/officeart/2005/8/layout/bList2"/>
    <dgm:cxn modelId="{D1A51FC9-71DB-48C6-A37E-4A2389A4E5CA}" type="presParOf" srcId="{F77016B8-6B52-4F00-BA97-4E22363DFC7C}" destId="{C67987FA-0C3C-4FBB-9297-D3AD4D5A1E97}" srcOrd="3" destOrd="0" presId="urn:microsoft.com/office/officeart/2005/8/layout/bList2"/>
    <dgm:cxn modelId="{8FFF4896-17CC-4DCB-97F2-E06F84F477F9}" type="presParOf" srcId="{7FD9AA2A-E838-4298-9F28-B49DC222877E}" destId="{C689DC43-DE7C-4075-93AB-6E3BF76C8F18}" srcOrd="1" destOrd="0" presId="urn:microsoft.com/office/officeart/2005/8/layout/bList2"/>
    <dgm:cxn modelId="{9A4CF23A-B209-4B92-9DC0-B9B557752AEA}" type="presParOf" srcId="{7FD9AA2A-E838-4298-9F28-B49DC222877E}" destId="{55E41459-A78D-452C-A7DF-F2927105F071}" srcOrd="2" destOrd="0" presId="urn:microsoft.com/office/officeart/2005/8/layout/bList2"/>
    <dgm:cxn modelId="{C243554B-E5D7-4B8F-8B8A-56D09DD3742F}" type="presParOf" srcId="{55E41459-A78D-452C-A7DF-F2927105F071}" destId="{A3802EA1-1D3F-4CCC-89AD-C7DA31D2B76A}" srcOrd="0" destOrd="0" presId="urn:microsoft.com/office/officeart/2005/8/layout/bList2"/>
    <dgm:cxn modelId="{8B4721BF-058C-4053-8ADB-075A8181FBB9}" type="presParOf" srcId="{55E41459-A78D-452C-A7DF-F2927105F071}" destId="{3EC73591-3404-4787-9679-37AC486E616C}" srcOrd="1" destOrd="0" presId="urn:microsoft.com/office/officeart/2005/8/layout/bList2"/>
    <dgm:cxn modelId="{EE54049B-E510-4808-96CF-C5641543C58D}" type="presParOf" srcId="{55E41459-A78D-452C-A7DF-F2927105F071}" destId="{7714E4FF-4B2A-4414-BBD1-5D19E5AF4CDD}" srcOrd="2" destOrd="0" presId="urn:microsoft.com/office/officeart/2005/8/layout/bList2"/>
    <dgm:cxn modelId="{4061FA71-EC7D-4C4C-9303-D3CE0E156FF8}" type="presParOf" srcId="{55E41459-A78D-452C-A7DF-F2927105F071}" destId="{8A186FC0-F212-4465-A461-238889DC3E89}" srcOrd="3" destOrd="0" presId="urn:microsoft.com/office/officeart/2005/8/layout/bList2"/>
    <dgm:cxn modelId="{75DB1439-940B-42D4-99A9-200738AC1DC8}" type="presParOf" srcId="{7FD9AA2A-E838-4298-9F28-B49DC222877E}" destId="{252F8945-5D08-43E9-AABD-FC1178CB21DB}" srcOrd="3" destOrd="0" presId="urn:microsoft.com/office/officeart/2005/8/layout/bList2"/>
    <dgm:cxn modelId="{A8055386-7BC0-4040-821C-13CC7C80305D}" type="presParOf" srcId="{7FD9AA2A-E838-4298-9F28-B49DC222877E}" destId="{64867533-1856-49AB-9B29-FEFDC6BB60F4}" srcOrd="4" destOrd="0" presId="urn:microsoft.com/office/officeart/2005/8/layout/bList2"/>
    <dgm:cxn modelId="{CFCD602C-CBA7-4E07-9945-5A627726B549}" type="presParOf" srcId="{64867533-1856-49AB-9B29-FEFDC6BB60F4}" destId="{231532FD-5368-4DB9-B049-CA87A7A2F8E2}" srcOrd="0" destOrd="0" presId="urn:microsoft.com/office/officeart/2005/8/layout/bList2"/>
    <dgm:cxn modelId="{7504F2F1-656D-4E69-ADEC-DE2806DEE0D8}" type="presParOf" srcId="{64867533-1856-49AB-9B29-FEFDC6BB60F4}" destId="{FFD43AC9-87AC-4B3F-9B70-B273354A7B42}" srcOrd="1" destOrd="0" presId="urn:microsoft.com/office/officeart/2005/8/layout/bList2"/>
    <dgm:cxn modelId="{9FE6C54C-47C8-4E79-BDDB-E5EF25E110BB}" type="presParOf" srcId="{64867533-1856-49AB-9B29-FEFDC6BB60F4}" destId="{10349B66-7EE6-4110-BE92-741EF644AB41}" srcOrd="2" destOrd="0" presId="urn:microsoft.com/office/officeart/2005/8/layout/bList2"/>
    <dgm:cxn modelId="{756BB47A-5342-4C76-8D1C-C5B3FFCDAEFC}" type="presParOf" srcId="{64867533-1856-49AB-9B29-FEFDC6BB60F4}" destId="{150742E4-5E38-45C7-A682-D234739965F0}" srcOrd="3" destOrd="0" presId="urn:microsoft.com/office/officeart/2005/8/layout/bList2"/>
    <dgm:cxn modelId="{DA4DA1CB-C50A-4858-8BA1-328C0985D5D3}" type="presParOf" srcId="{7FD9AA2A-E838-4298-9F28-B49DC222877E}" destId="{F723B419-4C89-4C24-9198-E8B0B10F86BD}" srcOrd="5" destOrd="0" presId="urn:microsoft.com/office/officeart/2005/8/layout/bList2"/>
    <dgm:cxn modelId="{6CDCA71E-8C72-43CD-8536-BA1BB12E9830}" type="presParOf" srcId="{7FD9AA2A-E838-4298-9F28-B49DC222877E}" destId="{7F4BE9C9-4FD4-4A1A-BBD5-8DECBF1E0F88}" srcOrd="6" destOrd="0" presId="urn:microsoft.com/office/officeart/2005/8/layout/bList2"/>
    <dgm:cxn modelId="{7C5B78FE-B2F9-40A3-9239-1BC4719871F7}" type="presParOf" srcId="{7F4BE9C9-4FD4-4A1A-BBD5-8DECBF1E0F88}" destId="{5096EF98-C856-4601-B36C-0151D5EF1046}" srcOrd="0" destOrd="0" presId="urn:microsoft.com/office/officeart/2005/8/layout/bList2"/>
    <dgm:cxn modelId="{8CA87686-3D27-4226-BA26-6E2E8756C9CE}" type="presParOf" srcId="{7F4BE9C9-4FD4-4A1A-BBD5-8DECBF1E0F88}" destId="{6AF74D91-8331-4A7B-8687-B87B1BA50AC2}" srcOrd="1" destOrd="0" presId="urn:microsoft.com/office/officeart/2005/8/layout/bList2"/>
    <dgm:cxn modelId="{77756A04-0C2A-4209-AE62-57727B66ED3C}" type="presParOf" srcId="{7F4BE9C9-4FD4-4A1A-BBD5-8DECBF1E0F88}" destId="{3B5EA9C8-8B6F-4B6E-B2D1-26CD9A7AB27D}" srcOrd="2" destOrd="0" presId="urn:microsoft.com/office/officeart/2005/8/layout/bList2"/>
    <dgm:cxn modelId="{59295851-321C-4E31-9D0A-5569892D0018}" type="presParOf" srcId="{7F4BE9C9-4FD4-4A1A-BBD5-8DECBF1E0F88}" destId="{ADA679CE-A705-423F-BB1C-94945B364471}" srcOrd="3" destOrd="0" presId="urn:microsoft.com/office/officeart/2005/8/layout/bList2"/>
    <dgm:cxn modelId="{80FD2B1E-D559-47E3-937B-BA48AC2C1F81}" type="presParOf" srcId="{7FD9AA2A-E838-4298-9F28-B49DC222877E}" destId="{9F23F4C4-E616-48CE-A334-805C5F7ED06E}" srcOrd="7" destOrd="0" presId="urn:microsoft.com/office/officeart/2005/8/layout/bList2"/>
    <dgm:cxn modelId="{2489C43D-8945-48D3-A3D6-5B1D65987A43}" type="presParOf" srcId="{7FD9AA2A-E838-4298-9F28-B49DC222877E}" destId="{D1D0F7F6-EA87-4802-AD17-E14D9941BBD9}" srcOrd="8" destOrd="0" presId="urn:microsoft.com/office/officeart/2005/8/layout/bList2"/>
    <dgm:cxn modelId="{CA271B2F-B857-4E44-BCB8-C1D7B5E40FB6}" type="presParOf" srcId="{D1D0F7F6-EA87-4802-AD17-E14D9941BBD9}" destId="{20904B04-E7E4-4D6C-8C0F-DC3E6543F823}" srcOrd="0" destOrd="0" presId="urn:microsoft.com/office/officeart/2005/8/layout/bList2"/>
    <dgm:cxn modelId="{FE1FAAD4-3318-48D7-B709-14D44BF918A6}" type="presParOf" srcId="{D1D0F7F6-EA87-4802-AD17-E14D9941BBD9}" destId="{788B3303-96D2-4C91-9867-062F73380087}" srcOrd="1" destOrd="0" presId="urn:microsoft.com/office/officeart/2005/8/layout/bList2"/>
    <dgm:cxn modelId="{0BFA558B-BBAC-4124-803A-0F58052BCBD3}" type="presParOf" srcId="{D1D0F7F6-EA87-4802-AD17-E14D9941BBD9}" destId="{57C91EE3-3A90-4FEB-B0A0-CBD93F7BDBF6}" srcOrd="2" destOrd="0" presId="urn:microsoft.com/office/officeart/2005/8/layout/bList2"/>
    <dgm:cxn modelId="{34405733-EDA2-4A2C-BDA0-815D00FB4C0A}" type="presParOf" srcId="{D1D0F7F6-EA87-4802-AD17-E14D9941BBD9}" destId="{1125B1E5-C66A-444A-929D-E125D2726B1E}" srcOrd="3" destOrd="0" presId="urn:microsoft.com/office/officeart/2005/8/layout/bList2"/>
    <dgm:cxn modelId="{AA692CC5-BAFE-44CB-B31D-BC32F10EE272}" type="presParOf" srcId="{7FD9AA2A-E838-4298-9F28-B49DC222877E}" destId="{D25BFDC5-4E2E-421D-BF1D-DD7559A7C390}" srcOrd="9" destOrd="0" presId="urn:microsoft.com/office/officeart/2005/8/layout/bList2"/>
    <dgm:cxn modelId="{EF4DA2D8-D4BC-43F4-8F66-3FC88F841113}" type="presParOf" srcId="{7FD9AA2A-E838-4298-9F28-B49DC222877E}" destId="{76B1E834-31D3-4960-B3D5-D95C983F9B3C}" srcOrd="10" destOrd="0" presId="urn:microsoft.com/office/officeart/2005/8/layout/bList2"/>
    <dgm:cxn modelId="{3D6FFE50-0D5E-4446-A042-DA5C5F011179}" type="presParOf" srcId="{76B1E834-31D3-4960-B3D5-D95C983F9B3C}" destId="{9BA88023-5148-4A25-A56C-C380DF00003B}" srcOrd="0" destOrd="0" presId="urn:microsoft.com/office/officeart/2005/8/layout/bList2"/>
    <dgm:cxn modelId="{2F4B263D-2B22-454D-A894-FBC3A14F2F75}" type="presParOf" srcId="{76B1E834-31D3-4960-B3D5-D95C983F9B3C}" destId="{637ACEC2-DC31-47FE-8800-2054D70EDFBA}" srcOrd="1" destOrd="0" presId="urn:microsoft.com/office/officeart/2005/8/layout/bList2"/>
    <dgm:cxn modelId="{AE81D511-395C-44F0-B024-EB787B703FE3}" type="presParOf" srcId="{76B1E834-31D3-4960-B3D5-D95C983F9B3C}" destId="{69309782-828B-41E7-A96A-BDDEFDE3E667}" srcOrd="2" destOrd="0" presId="urn:microsoft.com/office/officeart/2005/8/layout/bList2"/>
    <dgm:cxn modelId="{9E8F7121-9217-413F-AF6E-73E03426A55A}" type="presParOf" srcId="{76B1E834-31D3-4960-B3D5-D95C983F9B3C}" destId="{3FE13050-3555-41D2-866A-85B65D21D7C9}" srcOrd="3" destOrd="0" presId="urn:microsoft.com/office/officeart/2005/8/layout/bList2"/>
    <dgm:cxn modelId="{06A9F9B4-32AC-4192-94BA-5B26D24BA222}" type="presParOf" srcId="{7FD9AA2A-E838-4298-9F28-B49DC222877E}" destId="{284A1F82-E616-4D44-9369-3CB6C61925BE}" srcOrd="11" destOrd="0" presId="urn:microsoft.com/office/officeart/2005/8/layout/bList2"/>
    <dgm:cxn modelId="{BD2B7974-B48B-4409-A16F-708D70EF94A7}" type="presParOf" srcId="{7FD9AA2A-E838-4298-9F28-B49DC222877E}" destId="{CD492CC2-127B-47EC-B3FE-109D2325B187}" srcOrd="12" destOrd="0" presId="urn:microsoft.com/office/officeart/2005/8/layout/bList2"/>
    <dgm:cxn modelId="{D30451BA-E2BD-48CF-8F6F-F6208C009BE3}" type="presParOf" srcId="{CD492CC2-127B-47EC-B3FE-109D2325B187}" destId="{BDAA0D2E-824B-4697-9BA1-A7167D5150E6}" srcOrd="0" destOrd="0" presId="urn:microsoft.com/office/officeart/2005/8/layout/bList2"/>
    <dgm:cxn modelId="{604F018D-FE61-4B86-A07B-B934D0D92D9F}" type="presParOf" srcId="{CD492CC2-127B-47EC-B3FE-109D2325B187}" destId="{850D51DC-B1E7-48DC-8090-96A6EABEC63F}" srcOrd="1" destOrd="0" presId="urn:microsoft.com/office/officeart/2005/8/layout/bList2"/>
    <dgm:cxn modelId="{53553DEA-FDFB-4AD4-B79B-C948116F8181}" type="presParOf" srcId="{CD492CC2-127B-47EC-B3FE-109D2325B187}" destId="{CC500582-9544-4A05-85AD-C52BBC893A97}" srcOrd="2" destOrd="0" presId="urn:microsoft.com/office/officeart/2005/8/layout/bList2"/>
    <dgm:cxn modelId="{4C013B38-226F-4F21-9664-124525831D62}" type="presParOf" srcId="{CD492CC2-127B-47EC-B3FE-109D2325B187}" destId="{4D72E610-5831-4673-BB41-AE56B096BBAD}" srcOrd="3" destOrd="0" presId="urn:microsoft.com/office/officeart/2005/8/layout/bList2"/>
    <dgm:cxn modelId="{9916BA16-9116-4589-8BFB-3A93513C380A}" type="presParOf" srcId="{7FD9AA2A-E838-4298-9F28-B49DC222877E}" destId="{DD3A7F95-CDDF-4E4D-9E6E-EF81C640F60C}" srcOrd="13" destOrd="0" presId="urn:microsoft.com/office/officeart/2005/8/layout/bList2"/>
    <dgm:cxn modelId="{05049FED-5990-49C2-9640-C27426382B94}" type="presParOf" srcId="{7FD9AA2A-E838-4298-9F28-B49DC222877E}" destId="{7E6E0B6D-65AF-44F3-8150-63D9EDD4D3BB}" srcOrd="14" destOrd="0" presId="urn:microsoft.com/office/officeart/2005/8/layout/bList2"/>
    <dgm:cxn modelId="{3BC696B5-1D68-48CE-B0D3-94F4F7089480}" type="presParOf" srcId="{7E6E0B6D-65AF-44F3-8150-63D9EDD4D3BB}" destId="{0AD8A280-C732-4843-B30A-0CB1B801C72E}" srcOrd="0" destOrd="0" presId="urn:microsoft.com/office/officeart/2005/8/layout/bList2"/>
    <dgm:cxn modelId="{3D17C849-5D37-45FF-AC3C-E5E3DCE9ED89}" type="presParOf" srcId="{7E6E0B6D-65AF-44F3-8150-63D9EDD4D3BB}" destId="{52C453CA-4F51-4FC0-A7EA-B976299338C2}" srcOrd="1" destOrd="0" presId="urn:microsoft.com/office/officeart/2005/8/layout/bList2"/>
    <dgm:cxn modelId="{0EC2F272-AF59-4FC0-91A5-89777382BDEF}" type="presParOf" srcId="{7E6E0B6D-65AF-44F3-8150-63D9EDD4D3BB}" destId="{3DF7BB05-58CD-4AEA-A194-5D5E94C9A989}" srcOrd="2" destOrd="0" presId="urn:microsoft.com/office/officeart/2005/8/layout/bList2"/>
    <dgm:cxn modelId="{9D4ACF42-CC43-4E93-B989-9CDAFC64CB0E}" type="presParOf" srcId="{7E6E0B6D-65AF-44F3-8150-63D9EDD4D3BB}" destId="{765AD9D3-6AFC-436A-83F6-003F477B3218}" srcOrd="3" destOrd="0" presId="urn:microsoft.com/office/officeart/2005/8/layout/b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CC81-B795-40C9-9154-BDF2D431F557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55B1-B722-4443-8F78-FDB528F66CE8}">
      <dsp:nvSpPr>
        <dsp:cNvPr id="0" name=""/>
        <dsp:cNvSpPr/>
      </dsp:nvSpPr>
      <dsp:spPr>
        <a:xfrm>
          <a:off x="4159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39404"/>
              </a:solidFill>
            </a:rPr>
            <a:t>Création de la Chaire OPTIMA</a:t>
          </a:r>
        </a:p>
      </dsp:txBody>
      <dsp:txXfrm>
        <a:off x="4159" y="0"/>
        <a:ext cx="1818408" cy="1740535"/>
      </dsp:txXfrm>
    </dsp:sp>
    <dsp:sp modelId="{4CE2F67E-B852-45EF-80AD-54B128037404}">
      <dsp:nvSpPr>
        <dsp:cNvPr id="0" name=""/>
        <dsp:cNvSpPr/>
      </dsp:nvSpPr>
      <dsp:spPr>
        <a:xfrm>
          <a:off x="695796" y="1958102"/>
          <a:ext cx="435133" cy="435133"/>
        </a:xfrm>
        <a:prstGeom prst="roundRect">
          <a:avLst/>
        </a:prstGeom>
        <a:solidFill>
          <a:srgbClr val="F294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26E9-D653-42CC-AE7C-B1465358BF88}">
      <dsp:nvSpPr>
        <dsp:cNvPr id="0" name=""/>
        <dsp:cNvSpPr/>
      </dsp:nvSpPr>
      <dsp:spPr>
        <a:xfrm>
          <a:off x="1913487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39404"/>
              </a:solidFill>
            </a:rPr>
            <a:t>1</a:t>
          </a:r>
          <a:r>
            <a:rPr lang="fr-FR" sz="1800" b="1" kern="1200" baseline="30000" dirty="0">
              <a:solidFill>
                <a:srgbClr val="F39404"/>
              </a:solidFill>
            </a:rPr>
            <a:t>er</a:t>
          </a:r>
          <a:r>
            <a:rPr lang="fr-FR" sz="1800" b="1" kern="1200" dirty="0">
              <a:solidFill>
                <a:srgbClr val="F39404"/>
              </a:solidFill>
            </a:rPr>
            <a:t> renouvellement de la Chaire OPTIMA</a:t>
          </a:r>
        </a:p>
      </dsp:txBody>
      <dsp:txXfrm>
        <a:off x="1913487" y="2610802"/>
        <a:ext cx="1818408" cy="1740535"/>
      </dsp:txXfrm>
    </dsp:sp>
    <dsp:sp modelId="{2C5305AE-9941-4061-9C26-D314CC9DDEF0}">
      <dsp:nvSpPr>
        <dsp:cNvPr id="0" name=""/>
        <dsp:cNvSpPr/>
      </dsp:nvSpPr>
      <dsp:spPr>
        <a:xfrm>
          <a:off x="2605124" y="1958102"/>
          <a:ext cx="435133" cy="435133"/>
        </a:xfrm>
        <a:prstGeom prst="roundRect">
          <a:avLst/>
        </a:prstGeom>
        <a:solidFill>
          <a:srgbClr val="F294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7970-3E29-4595-88B9-E7D14022969D}">
      <dsp:nvSpPr>
        <dsp:cNvPr id="0" name=""/>
        <dsp:cNvSpPr/>
      </dsp:nvSpPr>
      <dsp:spPr>
        <a:xfrm>
          <a:off x="3822815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39404"/>
              </a:solidFill>
            </a:rPr>
            <a:t>2</a:t>
          </a:r>
          <a:r>
            <a:rPr lang="fr-FR" sz="1800" b="1" kern="1200" baseline="30000" dirty="0">
              <a:solidFill>
                <a:srgbClr val="F39404"/>
              </a:solidFill>
            </a:rPr>
            <a:t>ème</a:t>
          </a:r>
          <a:r>
            <a:rPr lang="fr-FR" sz="1800" b="1" kern="1200" dirty="0">
              <a:solidFill>
                <a:srgbClr val="F39404"/>
              </a:solidFill>
            </a:rPr>
            <a:t> renouvellement de la Chaire OPTIMA</a:t>
          </a:r>
        </a:p>
      </dsp:txBody>
      <dsp:txXfrm>
        <a:off x="3822815" y="0"/>
        <a:ext cx="1818408" cy="1740535"/>
      </dsp:txXfrm>
    </dsp:sp>
    <dsp:sp modelId="{E781259D-ED40-4534-88C6-3555F8575F88}">
      <dsp:nvSpPr>
        <dsp:cNvPr id="0" name=""/>
        <dsp:cNvSpPr/>
      </dsp:nvSpPr>
      <dsp:spPr>
        <a:xfrm>
          <a:off x="4514453" y="1958102"/>
          <a:ext cx="435133" cy="435133"/>
        </a:xfrm>
        <a:prstGeom prst="roundRect">
          <a:avLst/>
        </a:prstGeom>
        <a:solidFill>
          <a:srgbClr val="F294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4A45-533A-4A1C-9734-40BD4BE803CA}">
      <dsp:nvSpPr>
        <dsp:cNvPr id="0" name=""/>
        <dsp:cNvSpPr/>
      </dsp:nvSpPr>
      <dsp:spPr>
        <a:xfrm>
          <a:off x="5732144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39404"/>
              </a:solidFill>
            </a:rPr>
            <a:t>Création du GIS OPTIMA</a:t>
          </a:r>
        </a:p>
      </dsp:txBody>
      <dsp:txXfrm>
        <a:off x="5732144" y="2610802"/>
        <a:ext cx="1818408" cy="1740535"/>
      </dsp:txXfrm>
    </dsp:sp>
    <dsp:sp modelId="{457FD488-4A4D-4083-A7A7-1D43997A1D5F}">
      <dsp:nvSpPr>
        <dsp:cNvPr id="0" name=""/>
        <dsp:cNvSpPr/>
      </dsp:nvSpPr>
      <dsp:spPr>
        <a:xfrm>
          <a:off x="6423781" y="1958102"/>
          <a:ext cx="435133" cy="435133"/>
        </a:xfrm>
        <a:prstGeom prst="roundRect">
          <a:avLst/>
        </a:prstGeom>
        <a:solidFill>
          <a:srgbClr val="F294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5016-E454-48E0-939D-211C5ABD95B0}">
      <dsp:nvSpPr>
        <dsp:cNvPr id="0" name=""/>
        <dsp:cNvSpPr/>
      </dsp:nvSpPr>
      <dsp:spPr>
        <a:xfrm>
          <a:off x="7641472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39404"/>
              </a:solidFill>
            </a:rPr>
            <a:t>3</a:t>
          </a:r>
          <a:r>
            <a:rPr lang="fr-FR" sz="1800" b="1" kern="1200" baseline="30000" dirty="0">
              <a:solidFill>
                <a:srgbClr val="F39404"/>
              </a:solidFill>
            </a:rPr>
            <a:t>ème</a:t>
          </a:r>
          <a:r>
            <a:rPr lang="fr-FR" sz="1800" b="1" kern="1200" dirty="0">
              <a:solidFill>
                <a:srgbClr val="F39404"/>
              </a:solidFill>
            </a:rPr>
            <a:t> renouvellement de la Chaire OPTIMA</a:t>
          </a:r>
        </a:p>
      </dsp:txBody>
      <dsp:txXfrm>
        <a:off x="7641472" y="0"/>
        <a:ext cx="1818408" cy="1740535"/>
      </dsp:txXfrm>
    </dsp:sp>
    <dsp:sp modelId="{DD7687BD-034E-4041-9BC3-40296607EE2F}">
      <dsp:nvSpPr>
        <dsp:cNvPr id="0" name=""/>
        <dsp:cNvSpPr/>
      </dsp:nvSpPr>
      <dsp:spPr>
        <a:xfrm>
          <a:off x="8333110" y="1958102"/>
          <a:ext cx="435133" cy="435133"/>
        </a:xfrm>
        <a:prstGeom prst="roundRect">
          <a:avLst/>
        </a:prstGeom>
        <a:solidFill>
          <a:srgbClr val="F294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7ED12-E410-493E-B985-23730D7627BA}">
      <dsp:nvSpPr>
        <dsp:cNvPr id="0" name=""/>
        <dsp:cNvSpPr/>
      </dsp:nvSpPr>
      <dsp:spPr>
        <a:xfrm>
          <a:off x="5758704" y="2255185"/>
          <a:ext cx="1039735" cy="10615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Bureau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COPIL</a:t>
          </a:r>
          <a:endParaRPr lang="fr-FR" sz="1300" b="1" u="sng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5910970" y="2410644"/>
        <a:ext cx="735203" cy="750624"/>
      </dsp:txXfrm>
    </dsp:sp>
    <dsp:sp modelId="{B97CCD13-F3CF-44FE-A318-30B7727902E7}">
      <dsp:nvSpPr>
        <dsp:cNvPr id="0" name=""/>
        <dsp:cNvSpPr/>
      </dsp:nvSpPr>
      <dsp:spPr>
        <a:xfrm rot="16254337">
          <a:off x="6153529" y="2119626"/>
          <a:ext cx="271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5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52BAA-7ACC-4C2B-968A-84D4492AE214}">
      <dsp:nvSpPr>
        <dsp:cNvPr id="0" name=""/>
        <dsp:cNvSpPr/>
      </dsp:nvSpPr>
      <dsp:spPr>
        <a:xfrm>
          <a:off x="4329536" y="-734080"/>
          <a:ext cx="3966389" cy="2718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Comité scientifique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Alain BURLAUD (Pr, CNAM / Paris)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Emmanuelle CARGNELLO-CHARLES (Pr, UPPA / </a:t>
          </a:r>
          <a:r>
            <a:rPr lang="fr-FR" sz="11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LiREM</a:t>
          </a: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Isabelle BARAILLE (Pr, VP Recherche UPPA)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</a:t>
          </a:r>
          <a:r>
            <a:rPr lang="fr-FR" sz="11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Guillemine</a:t>
          </a: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TAUPIAC (MCF, D</a:t>
          </a:r>
          <a:r>
            <a:rPr lang="fr-FR" sz="1100" b="0" i="0" kern="1200" dirty="0">
              <a:solidFill>
                <a:schemeClr val="tx1">
                  <a:lumMod val="65000"/>
                  <a:lumOff val="35000"/>
                </a:schemeClr>
              </a:solidFill>
            </a:rPr>
            <a:t>A recherche et innovation UPPA)</a:t>
          </a:r>
          <a:endParaRPr lang="fr-FR" sz="11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Jean GOURDOU (Pr, UPPA / TREE)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Nathalie CRUTZEN (Pr, Univ. Liège)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Stéphane TREBUCQ (Pr, Univ. Bordeaux)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4329536" y="-734080"/>
        <a:ext cx="3966389" cy="2718148"/>
      </dsp:txXfrm>
    </dsp:sp>
    <dsp:sp modelId="{166051AD-F280-4D3D-B4CF-5C301717EE80}">
      <dsp:nvSpPr>
        <dsp:cNvPr id="0" name=""/>
        <dsp:cNvSpPr/>
      </dsp:nvSpPr>
      <dsp:spPr>
        <a:xfrm rot="1210">
          <a:off x="6798439" y="2786423"/>
          <a:ext cx="16103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035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626DD-446A-4150-89FF-77E61E74E3DA}">
      <dsp:nvSpPr>
        <dsp:cNvPr id="0" name=""/>
        <dsp:cNvSpPr/>
      </dsp:nvSpPr>
      <dsp:spPr>
        <a:xfrm>
          <a:off x="8408789" y="1870662"/>
          <a:ext cx="2708391" cy="1833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Comité des partenaires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8408789" y="1870662"/>
        <a:ext cx="2708391" cy="1833042"/>
      </dsp:txXfrm>
    </dsp:sp>
    <dsp:sp modelId="{2EA51DFE-017B-4446-9F20-E67FACE4DB69}">
      <dsp:nvSpPr>
        <dsp:cNvPr id="0" name=""/>
        <dsp:cNvSpPr/>
      </dsp:nvSpPr>
      <dsp:spPr>
        <a:xfrm rot="10802226">
          <a:off x="4119299" y="2785089"/>
          <a:ext cx="16394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40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B2253-5249-4958-A0F4-3631C02F1D7A}">
      <dsp:nvSpPr>
        <dsp:cNvPr id="0" name=""/>
        <dsp:cNvSpPr/>
      </dsp:nvSpPr>
      <dsp:spPr>
        <a:xfrm>
          <a:off x="21248" y="1226218"/>
          <a:ext cx="4098051" cy="3114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10 docteurs et 8 doctorants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u="sng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Asmaa ATA (DR.)		- </a:t>
          </a:r>
          <a:r>
            <a:rPr lang="fr-FR" sz="1100" b="0" i="0" u="none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Chaibi</a:t>
          </a: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BADR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Pascal BELLEMIN (DR.)		- Matthieu CHAUVEAU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David CARASSUS (HDR)	                       - Jean COURET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Céline CHATELIN (HDR)   	- Joris DRAPEAU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Stéphane COILLARD (DR.)                    - Mohamed MAHIR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Amar FALL (HDR)		- Sarah PRAT DIT HAURET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Pascal FRUCQUET (DR.)		- Séverine RENAULT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Meriem MENGI (MCF)		- </a:t>
          </a:r>
          <a:r>
            <a:rPr lang="fr-FR" sz="1100" b="0" i="0" u="none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Youssoufi</a:t>
          </a: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TOURE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Marc OHANA (HDR, </a:t>
          </a:r>
          <a:r>
            <a:rPr lang="fr-FR" sz="1100" b="0" i="0" u="none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Kedge</a:t>
          </a: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)			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- Fatema SAFY-GODINEAU (MCF)</a:t>
          </a:r>
          <a:r>
            <a:rPr lang="fr-FR" sz="1200" b="0" i="0" u="none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	</a:t>
          </a:r>
        </a:p>
      </dsp:txBody>
      <dsp:txXfrm>
        <a:off x="21248" y="1226218"/>
        <a:ext cx="4098051" cy="3114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0B39-FF27-4A4E-A906-8BBABF3BC234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1B5C2-A849-4CBE-BC01-D74477A0415C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0BCA-CDFC-4A8E-BF84-AC10D0075C35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C07F-B146-4571-AA12-AA99FF1363A2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6731-2511-4AFC-8E4B-698FC590B4A3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0DEC-C4CE-472C-806D-F34E4D890407}">
      <dsp:nvSpPr>
        <dsp:cNvPr id="0" name=""/>
        <dsp:cNvSpPr/>
      </dsp:nvSpPr>
      <dsp:spPr>
        <a:xfrm>
          <a:off x="1951842" y="1729072"/>
          <a:ext cx="1358619" cy="1199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7475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39404"/>
              </a:solidFill>
            </a:rPr>
            <a:t>Politiques publiques locales</a:t>
          </a:r>
        </a:p>
      </dsp:txBody>
      <dsp:txXfrm>
        <a:off x="2150807" y="1904684"/>
        <a:ext cx="960689" cy="847927"/>
      </dsp:txXfrm>
    </dsp:sp>
    <dsp:sp modelId="{21DEF6EB-78E0-48DF-8565-26000ABE9348}">
      <dsp:nvSpPr>
        <dsp:cNvPr id="0" name=""/>
        <dsp:cNvSpPr/>
      </dsp:nvSpPr>
      <dsp:spPr>
        <a:xfrm>
          <a:off x="1861370" y="599"/>
          <a:ext cx="1539563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Gouvernance territoriale</a:t>
          </a:r>
        </a:p>
      </dsp:txBody>
      <dsp:txXfrm>
        <a:off x="2086834" y="169705"/>
        <a:ext cx="1088635" cy="816515"/>
      </dsp:txXfrm>
    </dsp:sp>
    <dsp:sp modelId="{68F821C0-9DB5-497F-BC3C-D4BE44C61E06}">
      <dsp:nvSpPr>
        <dsp:cNvPr id="0" name=""/>
        <dsp:cNvSpPr/>
      </dsp:nvSpPr>
      <dsp:spPr>
        <a:xfrm>
          <a:off x="3577871" y="1210293"/>
          <a:ext cx="1436562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Évaluation</a:t>
          </a:r>
          <a:endParaRPr lang="fr-FR" sz="11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788251" y="1379399"/>
        <a:ext cx="1015802" cy="816515"/>
      </dsp:txXfrm>
    </dsp:sp>
    <dsp:sp modelId="{5D2E8C8C-8E42-45C6-8702-970DDB672909}">
      <dsp:nvSpPr>
        <dsp:cNvPr id="0" name=""/>
        <dsp:cNvSpPr/>
      </dsp:nvSpPr>
      <dsp:spPr>
        <a:xfrm>
          <a:off x="2898560" y="3167618"/>
          <a:ext cx="1523235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Leadership et management d’équipe</a:t>
          </a:r>
        </a:p>
      </dsp:txBody>
      <dsp:txXfrm>
        <a:off x="3121633" y="3336724"/>
        <a:ext cx="1077089" cy="816515"/>
      </dsp:txXfrm>
    </dsp:sp>
    <dsp:sp modelId="{4C55071A-0E8A-4CA7-89D6-57A1AB4BB110}">
      <dsp:nvSpPr>
        <dsp:cNvPr id="0" name=""/>
        <dsp:cNvSpPr/>
      </dsp:nvSpPr>
      <dsp:spPr>
        <a:xfrm>
          <a:off x="753781" y="3167618"/>
          <a:ext cx="1696687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durables</a:t>
          </a:r>
        </a:p>
      </dsp:txBody>
      <dsp:txXfrm>
        <a:off x="1002255" y="3336724"/>
        <a:ext cx="1199739" cy="816515"/>
      </dsp:txXfrm>
    </dsp:sp>
    <dsp:sp modelId="{07556D3B-BD46-4BC2-B068-9AF2A70006C4}">
      <dsp:nvSpPr>
        <dsp:cNvPr id="0" name=""/>
        <dsp:cNvSpPr/>
      </dsp:nvSpPr>
      <dsp:spPr>
        <a:xfrm>
          <a:off x="167166" y="1210293"/>
          <a:ext cx="1597969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numériques</a:t>
          </a:r>
        </a:p>
      </dsp:txBody>
      <dsp:txXfrm>
        <a:off x="401183" y="1379399"/>
        <a:ext cx="1129935" cy="816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93193-DD18-449D-8E1B-4CE2DF013573}">
      <dsp:nvSpPr>
        <dsp:cNvPr id="0" name=""/>
        <dsp:cNvSpPr/>
      </dsp:nvSpPr>
      <dsp:spPr>
        <a:xfrm>
          <a:off x="191445" y="2360"/>
          <a:ext cx="3195388" cy="23852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02383-186D-47BA-8E5D-8B3A4E921185}">
      <dsp:nvSpPr>
        <dsp:cNvPr id="0" name=""/>
        <dsp:cNvSpPr/>
      </dsp:nvSpPr>
      <dsp:spPr>
        <a:xfrm>
          <a:off x="191445" y="2387650"/>
          <a:ext cx="3195388" cy="102567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Pascal BELLEMIN</a:t>
          </a:r>
        </a:p>
      </dsp:txBody>
      <dsp:txXfrm>
        <a:off x="191445" y="2387650"/>
        <a:ext cx="2250273" cy="1025674"/>
      </dsp:txXfrm>
    </dsp:sp>
    <dsp:sp modelId="{C67987FA-0C3C-4FBB-9297-D3AD4D5A1E97}">
      <dsp:nvSpPr>
        <dsp:cNvPr id="0" name=""/>
        <dsp:cNvSpPr/>
      </dsp:nvSpPr>
      <dsp:spPr>
        <a:xfrm>
          <a:off x="2532111" y="2550569"/>
          <a:ext cx="1118385" cy="11183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02EA1-1D3F-4CCC-89AD-C7DA31D2B76A}">
      <dsp:nvSpPr>
        <dsp:cNvPr id="0" name=""/>
        <dsp:cNvSpPr/>
      </dsp:nvSpPr>
      <dsp:spPr>
        <a:xfrm>
          <a:off x="3927570" y="2360"/>
          <a:ext cx="3195388" cy="238528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E4FF-4B2A-4414-BBD1-5D19E5AF4CDD}">
      <dsp:nvSpPr>
        <dsp:cNvPr id="0" name=""/>
        <dsp:cNvSpPr/>
      </dsp:nvSpPr>
      <dsp:spPr>
        <a:xfrm>
          <a:off x="3927570" y="2387650"/>
          <a:ext cx="3195388" cy="102567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Pascal FRUCQUET</a:t>
          </a:r>
        </a:p>
      </dsp:txBody>
      <dsp:txXfrm>
        <a:off x="3927570" y="2387650"/>
        <a:ext cx="2250273" cy="1025674"/>
      </dsp:txXfrm>
    </dsp:sp>
    <dsp:sp modelId="{8A186FC0-F212-4465-A461-238889DC3E89}">
      <dsp:nvSpPr>
        <dsp:cNvPr id="0" name=""/>
        <dsp:cNvSpPr/>
      </dsp:nvSpPr>
      <dsp:spPr>
        <a:xfrm>
          <a:off x="6268236" y="2550569"/>
          <a:ext cx="1118385" cy="11183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48591-9EB5-D143-8EAF-A256B2672778}">
      <dsp:nvSpPr>
        <dsp:cNvPr id="0" name=""/>
        <dsp:cNvSpPr/>
      </dsp:nvSpPr>
      <dsp:spPr bwMode="auto">
        <a:xfrm>
          <a:off x="2122574" y="46799"/>
          <a:ext cx="2433573" cy="2433573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b="1" kern="1200" dirty="0">
              <a:solidFill>
                <a:schemeClr val="tx1"/>
              </a:solidFill>
            </a:rPr>
            <a:t>Contribuer à la production scientifique du LIREM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2403371" y="374395"/>
        <a:ext cx="1871980" cy="772191"/>
      </dsp:txXfrm>
    </dsp:sp>
    <dsp:sp modelId="{EAD1E8E2-7E20-2249-864A-9F553A2129EA}">
      <dsp:nvSpPr>
        <dsp:cNvPr id="0" name=""/>
        <dsp:cNvSpPr/>
      </dsp:nvSpPr>
      <dsp:spPr bwMode="auto">
        <a:xfrm>
          <a:off x="3224162" y="1123187"/>
          <a:ext cx="2511472" cy="2433573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b="1" kern="1200" dirty="0">
              <a:solidFill>
                <a:schemeClr val="tx1"/>
              </a:solidFill>
            </a:rPr>
            <a:t>Valoriser la recherche par des contrats et des transferts de technologies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4576493" y="1403984"/>
        <a:ext cx="965951" cy="1871980"/>
      </dsp:txXfrm>
    </dsp:sp>
    <dsp:sp modelId="{6ED5602D-7FC2-DB48-9A24-B4AECA76F9D0}">
      <dsp:nvSpPr>
        <dsp:cNvPr id="0" name=""/>
        <dsp:cNvSpPr/>
      </dsp:nvSpPr>
      <dsp:spPr bwMode="auto">
        <a:xfrm>
          <a:off x="2122574" y="2199576"/>
          <a:ext cx="2433573" cy="243357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b="1" kern="1200" dirty="0">
              <a:solidFill>
                <a:schemeClr val="tx1"/>
              </a:solidFill>
            </a:rPr>
            <a:t>Soutenir la formation doctorale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2403371" y="3533362"/>
        <a:ext cx="1871980" cy="772191"/>
      </dsp:txXfrm>
    </dsp:sp>
    <dsp:sp modelId="{BE57502B-B5EA-A940-A9D9-D86FC3583E7F}">
      <dsp:nvSpPr>
        <dsp:cNvPr id="0" name=""/>
        <dsp:cNvSpPr/>
      </dsp:nvSpPr>
      <dsp:spPr bwMode="auto">
        <a:xfrm>
          <a:off x="1046185" y="1123187"/>
          <a:ext cx="2433573" cy="2433573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fr-FR" sz="1400" b="1" kern="1200" dirty="0">
              <a:solidFill>
                <a:schemeClr val="tx1"/>
              </a:solidFill>
            </a:rPr>
            <a:t>Diffuser nos recherches dans le cadre des « Sciences pour la société »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233383" y="1403984"/>
        <a:ext cx="935990" cy="1871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0B39-FF27-4A4E-A906-8BBABF3BC234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1B5C2-A849-4CBE-BC01-D74477A0415C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0BCA-CDFC-4A8E-BF84-AC10D0075C35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C07F-B146-4571-AA12-AA99FF1363A2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6731-2511-4AFC-8E4B-698FC590B4A3}">
      <dsp:nvSpPr>
        <dsp:cNvPr id="0" name=""/>
        <dsp:cNvSpPr/>
      </dsp:nvSpPr>
      <dsp:spPr>
        <a:xfrm>
          <a:off x="838896" y="536393"/>
          <a:ext cx="3584510" cy="358451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rgbClr val="F394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50DEC-C4CE-472C-806D-F34E4D890407}">
      <dsp:nvSpPr>
        <dsp:cNvPr id="0" name=""/>
        <dsp:cNvSpPr/>
      </dsp:nvSpPr>
      <dsp:spPr>
        <a:xfrm>
          <a:off x="1951842" y="1729072"/>
          <a:ext cx="1358619" cy="1199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7475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39404"/>
              </a:solidFill>
            </a:rPr>
            <a:t>Politiques publiques locales</a:t>
          </a:r>
        </a:p>
      </dsp:txBody>
      <dsp:txXfrm>
        <a:off x="2150807" y="1904684"/>
        <a:ext cx="960689" cy="847927"/>
      </dsp:txXfrm>
    </dsp:sp>
    <dsp:sp modelId="{21DEF6EB-78E0-48DF-8565-26000ABE9348}">
      <dsp:nvSpPr>
        <dsp:cNvPr id="0" name=""/>
        <dsp:cNvSpPr/>
      </dsp:nvSpPr>
      <dsp:spPr>
        <a:xfrm>
          <a:off x="1861370" y="599"/>
          <a:ext cx="1539563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Gouvernance territoriale</a:t>
          </a:r>
        </a:p>
      </dsp:txBody>
      <dsp:txXfrm>
        <a:off x="2086834" y="169705"/>
        <a:ext cx="1088635" cy="816515"/>
      </dsp:txXfrm>
    </dsp:sp>
    <dsp:sp modelId="{68F821C0-9DB5-497F-BC3C-D4BE44C61E06}">
      <dsp:nvSpPr>
        <dsp:cNvPr id="0" name=""/>
        <dsp:cNvSpPr/>
      </dsp:nvSpPr>
      <dsp:spPr>
        <a:xfrm>
          <a:off x="3577871" y="1210293"/>
          <a:ext cx="1436562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Évaluation</a:t>
          </a:r>
          <a:endParaRPr lang="fr-FR" sz="11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788251" y="1379399"/>
        <a:ext cx="1015802" cy="816515"/>
      </dsp:txXfrm>
    </dsp:sp>
    <dsp:sp modelId="{5D2E8C8C-8E42-45C6-8702-970DDB672909}">
      <dsp:nvSpPr>
        <dsp:cNvPr id="0" name=""/>
        <dsp:cNvSpPr/>
      </dsp:nvSpPr>
      <dsp:spPr>
        <a:xfrm>
          <a:off x="2898560" y="3167618"/>
          <a:ext cx="1523235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Leadership et management d’équipe</a:t>
          </a:r>
        </a:p>
      </dsp:txBody>
      <dsp:txXfrm>
        <a:off x="3121633" y="3336724"/>
        <a:ext cx="1077089" cy="816515"/>
      </dsp:txXfrm>
    </dsp:sp>
    <dsp:sp modelId="{4C55071A-0E8A-4CA7-89D6-57A1AB4BB110}">
      <dsp:nvSpPr>
        <dsp:cNvPr id="0" name=""/>
        <dsp:cNvSpPr/>
      </dsp:nvSpPr>
      <dsp:spPr>
        <a:xfrm>
          <a:off x="753781" y="3167618"/>
          <a:ext cx="1696687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durables</a:t>
          </a:r>
        </a:p>
      </dsp:txBody>
      <dsp:txXfrm>
        <a:off x="1002255" y="3336724"/>
        <a:ext cx="1199739" cy="816515"/>
      </dsp:txXfrm>
    </dsp:sp>
    <dsp:sp modelId="{07556D3B-BD46-4BC2-B068-9AF2A70006C4}">
      <dsp:nvSpPr>
        <dsp:cNvPr id="0" name=""/>
        <dsp:cNvSpPr/>
      </dsp:nvSpPr>
      <dsp:spPr>
        <a:xfrm>
          <a:off x="167166" y="1210293"/>
          <a:ext cx="1597969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Management des territoires numériques</a:t>
          </a:r>
        </a:p>
      </dsp:txBody>
      <dsp:txXfrm>
        <a:off x="401183" y="1379399"/>
        <a:ext cx="1129935" cy="816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93193-DD18-449D-8E1B-4CE2DF013573}">
      <dsp:nvSpPr>
        <dsp:cNvPr id="0" name=""/>
        <dsp:cNvSpPr/>
      </dsp:nvSpPr>
      <dsp:spPr>
        <a:xfrm>
          <a:off x="619124" y="2612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5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Le management dans les organisations publiques: les déterminants du bien-être au travail des agents publics »</a:t>
          </a:r>
          <a:endParaRPr lang="fr-FR" sz="10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47193" y="30681"/>
        <a:ext cx="1548619" cy="1169848"/>
      </dsp:txXfrm>
    </dsp:sp>
    <dsp:sp modelId="{D4F02383-186D-47BA-8E5D-8B3A4E921185}">
      <dsp:nvSpPr>
        <dsp:cNvPr id="0" name=""/>
        <dsp:cNvSpPr/>
      </dsp:nvSpPr>
      <dsp:spPr>
        <a:xfrm>
          <a:off x="619124" y="1200530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Matthieu CHAUVEAU</a:t>
          </a:r>
        </a:p>
      </dsp:txBody>
      <dsp:txXfrm>
        <a:off x="619124" y="1200530"/>
        <a:ext cx="1130111" cy="515104"/>
      </dsp:txXfrm>
    </dsp:sp>
    <dsp:sp modelId="{C67987FA-0C3C-4FBB-9297-D3AD4D5A1E97}">
      <dsp:nvSpPr>
        <dsp:cNvPr id="0" name=""/>
        <dsp:cNvSpPr/>
      </dsp:nvSpPr>
      <dsp:spPr>
        <a:xfrm>
          <a:off x="1794631" y="1282349"/>
          <a:ext cx="561665" cy="5616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02EA1-1D3F-4CCC-89AD-C7DA31D2B76A}">
      <dsp:nvSpPr>
        <dsp:cNvPr id="0" name=""/>
        <dsp:cNvSpPr/>
      </dsp:nvSpPr>
      <dsp:spPr>
        <a:xfrm>
          <a:off x="2495445" y="2612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L'influence de la gouvernance polycentrique sur la fabrication des politiques publiques »</a:t>
          </a:r>
          <a:endParaRPr lang="fr-FR" sz="10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523514" y="30681"/>
        <a:ext cx="1548619" cy="1169848"/>
      </dsp:txXfrm>
    </dsp:sp>
    <dsp:sp modelId="{7714E4FF-4B2A-4414-BBD1-5D19E5AF4CDD}">
      <dsp:nvSpPr>
        <dsp:cNvPr id="0" name=""/>
        <dsp:cNvSpPr/>
      </dsp:nvSpPr>
      <dsp:spPr>
        <a:xfrm>
          <a:off x="2495445" y="1200530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Mohamed </a:t>
          </a:r>
          <a:r>
            <a:rPr lang="fr-FR" sz="1200" b="1" kern="1200" dirty="0" err="1">
              <a:solidFill>
                <a:schemeClr val="bg1"/>
              </a:solidFill>
            </a:rPr>
            <a:t>Aimane</a:t>
          </a:r>
          <a:r>
            <a:rPr lang="fr-FR" sz="1200" b="1" kern="1200" dirty="0">
              <a:solidFill>
                <a:schemeClr val="bg1"/>
              </a:solidFill>
            </a:rPr>
            <a:t> MAHIR</a:t>
          </a:r>
        </a:p>
      </dsp:txBody>
      <dsp:txXfrm>
        <a:off x="2495445" y="1200530"/>
        <a:ext cx="1130111" cy="515104"/>
      </dsp:txXfrm>
    </dsp:sp>
    <dsp:sp modelId="{8A186FC0-F212-4465-A461-238889DC3E89}">
      <dsp:nvSpPr>
        <dsp:cNvPr id="0" name=""/>
        <dsp:cNvSpPr/>
      </dsp:nvSpPr>
      <dsp:spPr>
        <a:xfrm>
          <a:off x="3670952" y="1282349"/>
          <a:ext cx="561665" cy="5616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32FD-5368-4DB9-B049-CA87A7A2F8E2}">
      <dsp:nvSpPr>
        <dsp:cNvPr id="0" name=""/>
        <dsp:cNvSpPr/>
      </dsp:nvSpPr>
      <dsp:spPr>
        <a:xfrm>
          <a:off x="4371767" y="2612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1" i="0" kern="1200" dirty="0"/>
            <a:t> 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Médiation des relations professionnelles dans les Établissements de Santé et Médico-Sociaux – Innovation et management des conflits interpersonnels »</a:t>
          </a:r>
          <a:endParaRPr lang="fr-FR" sz="1000" b="0" i="1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3600" kern="1200" dirty="0"/>
        </a:p>
      </dsp:txBody>
      <dsp:txXfrm>
        <a:off x="4399836" y="30681"/>
        <a:ext cx="1548619" cy="1169848"/>
      </dsp:txXfrm>
    </dsp:sp>
    <dsp:sp modelId="{10349B66-7EE6-4110-BE92-741EF644AB41}">
      <dsp:nvSpPr>
        <dsp:cNvPr id="0" name=""/>
        <dsp:cNvSpPr/>
      </dsp:nvSpPr>
      <dsp:spPr>
        <a:xfrm>
          <a:off x="4371767" y="1200530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Jean COURET</a:t>
          </a:r>
        </a:p>
      </dsp:txBody>
      <dsp:txXfrm>
        <a:off x="4371767" y="1200530"/>
        <a:ext cx="1130111" cy="515104"/>
      </dsp:txXfrm>
    </dsp:sp>
    <dsp:sp modelId="{150742E4-5E38-45C7-A682-D234739965F0}">
      <dsp:nvSpPr>
        <dsp:cNvPr id="0" name=""/>
        <dsp:cNvSpPr/>
      </dsp:nvSpPr>
      <dsp:spPr>
        <a:xfrm>
          <a:off x="5547274" y="1282349"/>
          <a:ext cx="561665" cy="5616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6EF98-C856-4601-B36C-0151D5EF1046}">
      <dsp:nvSpPr>
        <dsp:cNvPr id="0" name=""/>
        <dsp:cNvSpPr/>
      </dsp:nvSpPr>
      <dsp:spPr>
        <a:xfrm>
          <a:off x="6248088" y="2612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La collaboration entre acteurs publics et privés pour relever les enjeux d'une logistique urbaine durable »</a:t>
          </a:r>
          <a:endParaRPr lang="fr-FR" sz="10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276157" y="30681"/>
        <a:ext cx="1548619" cy="1169848"/>
      </dsp:txXfrm>
    </dsp:sp>
    <dsp:sp modelId="{3B5EA9C8-8B6F-4B6E-B2D1-26CD9A7AB27D}">
      <dsp:nvSpPr>
        <dsp:cNvPr id="0" name=""/>
        <dsp:cNvSpPr/>
      </dsp:nvSpPr>
      <dsp:spPr>
        <a:xfrm>
          <a:off x="6248088" y="1200530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Joris DRAPEAU</a:t>
          </a:r>
        </a:p>
      </dsp:txBody>
      <dsp:txXfrm>
        <a:off x="6248088" y="1200530"/>
        <a:ext cx="1130111" cy="515104"/>
      </dsp:txXfrm>
    </dsp:sp>
    <dsp:sp modelId="{ADA679CE-A705-423F-BB1C-94945B364471}">
      <dsp:nvSpPr>
        <dsp:cNvPr id="0" name=""/>
        <dsp:cNvSpPr/>
      </dsp:nvSpPr>
      <dsp:spPr>
        <a:xfrm>
          <a:off x="7423595" y="1282349"/>
          <a:ext cx="561665" cy="5616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04B04-E7E4-4D6C-8C0F-DC3E6543F823}">
      <dsp:nvSpPr>
        <dsp:cNvPr id="0" name=""/>
        <dsp:cNvSpPr/>
      </dsp:nvSpPr>
      <dsp:spPr>
        <a:xfrm>
          <a:off x="581356" y="2122196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940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5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Inclusion organisationnelle des travailleurs handicapés »</a:t>
          </a:r>
          <a:endParaRPr lang="fr-FR" sz="10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09425" y="2150265"/>
        <a:ext cx="1548619" cy="1169848"/>
      </dsp:txXfrm>
    </dsp:sp>
    <dsp:sp modelId="{57C91EE3-3A90-4FEB-B0A0-CBD93F7BDBF6}">
      <dsp:nvSpPr>
        <dsp:cNvPr id="0" name=""/>
        <dsp:cNvSpPr/>
      </dsp:nvSpPr>
      <dsp:spPr>
        <a:xfrm>
          <a:off x="581356" y="3320113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Sarah PRAT DIT HAURET</a:t>
          </a:r>
        </a:p>
      </dsp:txBody>
      <dsp:txXfrm>
        <a:off x="581356" y="3320113"/>
        <a:ext cx="1130111" cy="515104"/>
      </dsp:txXfrm>
    </dsp:sp>
    <dsp:sp modelId="{1125B1E5-C66A-444A-929D-E125D2726B1E}">
      <dsp:nvSpPr>
        <dsp:cNvPr id="0" name=""/>
        <dsp:cNvSpPr/>
      </dsp:nvSpPr>
      <dsp:spPr>
        <a:xfrm>
          <a:off x="1756863" y="3401933"/>
          <a:ext cx="561665" cy="56166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88023-5148-4A25-A56C-C380DF00003B}">
      <dsp:nvSpPr>
        <dsp:cNvPr id="0" name=""/>
        <dsp:cNvSpPr/>
      </dsp:nvSpPr>
      <dsp:spPr>
        <a:xfrm>
          <a:off x="2457677" y="2122196"/>
          <a:ext cx="1622040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Dynamiques d’interconnexions et gouvernances de politiques publiques : paradigme de la complexité et de l’harmonie locale/ globale anticipative par horizon glissant»</a:t>
          </a:r>
          <a:endParaRPr lang="fr-FR" sz="10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485746" y="2150265"/>
        <a:ext cx="1565902" cy="1169848"/>
      </dsp:txXfrm>
    </dsp:sp>
    <dsp:sp modelId="{69309782-828B-41E7-A96A-BDDEFDE3E667}">
      <dsp:nvSpPr>
        <dsp:cNvPr id="0" name=""/>
        <dsp:cNvSpPr/>
      </dsp:nvSpPr>
      <dsp:spPr>
        <a:xfrm>
          <a:off x="2466319" y="3320113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>
              <a:solidFill>
                <a:schemeClr val="bg1"/>
              </a:solidFill>
            </a:rPr>
            <a:t>Youssoufi</a:t>
          </a:r>
          <a:r>
            <a:rPr lang="fr-FR" sz="1200" b="1" kern="1200" dirty="0">
              <a:solidFill>
                <a:schemeClr val="bg1"/>
              </a:solidFill>
            </a:rPr>
            <a:t> TOURE</a:t>
          </a:r>
        </a:p>
      </dsp:txBody>
      <dsp:txXfrm>
        <a:off x="2466319" y="3320113"/>
        <a:ext cx="1130111" cy="515104"/>
      </dsp:txXfrm>
    </dsp:sp>
    <dsp:sp modelId="{3FE13050-3555-41D2-866A-85B65D21D7C9}">
      <dsp:nvSpPr>
        <dsp:cNvPr id="0" name=""/>
        <dsp:cNvSpPr/>
      </dsp:nvSpPr>
      <dsp:spPr>
        <a:xfrm>
          <a:off x="3641826" y="3401933"/>
          <a:ext cx="561665" cy="56166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A0D2E-824B-4697-9BA1-A7167D5150E6}">
      <dsp:nvSpPr>
        <dsp:cNvPr id="0" name=""/>
        <dsp:cNvSpPr/>
      </dsp:nvSpPr>
      <dsp:spPr>
        <a:xfrm>
          <a:off x="4346347" y="2122196"/>
          <a:ext cx="1697239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5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Les démarches locales de performance au Maroc : déterminants et impacts »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374416" y="2150265"/>
        <a:ext cx="1641101" cy="1169848"/>
      </dsp:txXfrm>
    </dsp:sp>
    <dsp:sp modelId="{CC500582-9544-4A05-85AD-C52BBC893A97}">
      <dsp:nvSpPr>
        <dsp:cNvPr id="0" name=""/>
        <dsp:cNvSpPr/>
      </dsp:nvSpPr>
      <dsp:spPr>
        <a:xfrm>
          <a:off x="4342640" y="3320113"/>
          <a:ext cx="1738546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 err="1">
              <a:solidFill>
                <a:schemeClr val="bg1"/>
              </a:solidFill>
            </a:rPr>
            <a:t>Chaibi</a:t>
          </a:r>
          <a:r>
            <a:rPr lang="fr-FR" sz="1200" b="1" kern="1200" dirty="0">
              <a:solidFill>
                <a:schemeClr val="bg1"/>
              </a:solidFill>
            </a:rPr>
            <a:t> BADR</a:t>
          </a:r>
        </a:p>
      </dsp:txBody>
      <dsp:txXfrm>
        <a:off x="4342640" y="3320113"/>
        <a:ext cx="1224328" cy="515104"/>
      </dsp:txXfrm>
    </dsp:sp>
    <dsp:sp modelId="{4D72E610-5831-4673-BB41-AE56B096BBAD}">
      <dsp:nvSpPr>
        <dsp:cNvPr id="0" name=""/>
        <dsp:cNvSpPr/>
      </dsp:nvSpPr>
      <dsp:spPr>
        <a:xfrm>
          <a:off x="5585042" y="3401933"/>
          <a:ext cx="561665" cy="56166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8A280-C732-4843-B30A-0CB1B801C72E}">
      <dsp:nvSpPr>
        <dsp:cNvPr id="0" name=""/>
        <dsp:cNvSpPr/>
      </dsp:nvSpPr>
      <dsp:spPr>
        <a:xfrm>
          <a:off x="6285856" y="2122196"/>
          <a:ext cx="1604757" cy="11979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40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2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 </a:t>
          </a:r>
          <a:r>
            <a:rPr lang="fr-FR" sz="1000" b="0" i="0" kern="1200" dirty="0">
              <a:solidFill>
                <a:schemeClr val="tx1">
                  <a:lumMod val="50000"/>
                  <a:lumOff val="50000"/>
                </a:schemeClr>
              </a:solidFill>
            </a:rPr>
            <a:t>« L’évaluation de la politique du FEAMPA (Fonds Européen pour la pêche et l’agriculture »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313925" y="2150265"/>
        <a:ext cx="1548619" cy="1169848"/>
      </dsp:txXfrm>
    </dsp:sp>
    <dsp:sp modelId="{3DF7BB05-58CD-4AEA-A194-5D5E94C9A989}">
      <dsp:nvSpPr>
        <dsp:cNvPr id="0" name=""/>
        <dsp:cNvSpPr/>
      </dsp:nvSpPr>
      <dsp:spPr>
        <a:xfrm>
          <a:off x="6285856" y="3320113"/>
          <a:ext cx="1604757" cy="515104"/>
        </a:xfrm>
        <a:prstGeom prst="rect">
          <a:avLst/>
        </a:prstGeom>
        <a:solidFill>
          <a:srgbClr val="F3940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bg1"/>
              </a:solidFill>
            </a:rPr>
            <a:t>Séverine RENAULT</a:t>
          </a:r>
        </a:p>
      </dsp:txBody>
      <dsp:txXfrm>
        <a:off x="6285856" y="3320113"/>
        <a:ext cx="1130111" cy="515104"/>
      </dsp:txXfrm>
    </dsp:sp>
    <dsp:sp modelId="{765AD9D3-6AFC-436A-83F6-003F477B3218}">
      <dsp:nvSpPr>
        <dsp:cNvPr id="0" name=""/>
        <dsp:cNvSpPr/>
      </dsp:nvSpPr>
      <dsp:spPr>
        <a:xfrm>
          <a:off x="7461363" y="3401933"/>
          <a:ext cx="561665" cy="56166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111DBF-20ED-4482-822E-ABAD2A779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40BF97-4B49-433D-B7F6-9351EEA59A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DB93D-10F9-4EF5-8BC3-0349AC6F695C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6823DC-6F2B-4897-A3EE-D2EED810C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2C8D12-6216-4A6A-8D40-9B192496CC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C9CF-C0B0-4C99-A76D-085E219EF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86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37794-73C7-4706-B690-C7917D636A06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F8D3F-8062-43C4-92C7-C767D784E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6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EA34-2AB4-4F5B-A07B-D8986A757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95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385095-82AB-4E30-BC60-85984673D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66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7A21A-25E7-4894-88C6-83172676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995-8875-479E-AD17-E10FE1C3C8D8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45A09C-EE8D-408C-9F58-2525BB22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C13EC-440E-4FD1-A3BA-2085EA54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0B9F97-F2D9-4051-8293-45F9B29E8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3C13F-C01F-49EF-B530-14232AD8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BBA-EC49-4EA9-BC43-F3A657117A1B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67FA4-6F95-4BD2-9B77-EE2909DA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C0AAD-A21D-459D-885A-53DF76A2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Sans titre-4.jpg">
            <a:extLst>
              <a:ext uri="{FF2B5EF4-FFF2-40B4-BE49-F238E27FC236}">
                <a16:creationId xmlns:a16="http://schemas.microsoft.com/office/drawing/2014/main" id="{A508A2D5-4F5B-475A-84E7-7BDFAE52C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86"/>
          <a:stretch/>
        </p:blipFill>
        <p:spPr bwMode="auto">
          <a:xfrm>
            <a:off x="3380763" y="1"/>
            <a:ext cx="8828790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A96EE-06C9-4E09-9B20-AEF7C459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11856"/>
            <a:ext cx="6035842" cy="645048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7A0C8D1-5869-47C8-B483-B9971145D288}"/>
              </a:ext>
            </a:extLst>
          </p:cNvPr>
          <p:cNvSpPr txBox="1">
            <a:spLocks/>
          </p:cNvSpPr>
          <p:nvPr userDrawn="1"/>
        </p:nvSpPr>
        <p:spPr>
          <a:xfrm>
            <a:off x="11504819" y="6444759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1F783B-85E3-479D-BD58-AF6C77737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1" name="Picture 2" descr="C:\Users\Melina\Desktop\logo_pieddepage.png">
            <a:extLst>
              <a:ext uri="{FF2B5EF4-FFF2-40B4-BE49-F238E27FC236}">
                <a16:creationId xmlns:a16="http://schemas.microsoft.com/office/drawing/2014/main" id="{0671A5B3-78BD-42A9-9864-FD676FFCA8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9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5B7678-DA3A-4621-80C1-15BF0DC30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C63F3-D584-4109-A74D-5D6EACE3C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5D380-62E6-45EF-90CA-F537BD57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886A-9DB3-48EB-979E-B9E5E18F0550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70BA6-DF1C-4035-82D3-7012BD51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941E3E-EAD9-4DA1-9DDB-93442445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elina\Desktop\logo_pieddepage.png">
            <a:extLst>
              <a:ext uri="{FF2B5EF4-FFF2-40B4-BE49-F238E27FC236}">
                <a16:creationId xmlns:a16="http://schemas.microsoft.com/office/drawing/2014/main" id="{A6359670-4078-4BE1-AB5C-BF72E2BE7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EEED1-643C-4690-8D38-31D2E909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B05D2-EDFF-4F03-ABC2-B762ED71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CA96-8860-4DCB-B5C1-8B7B23DF502D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243AF9-75E0-4105-B842-D8EEAC3D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2134DB-8225-4FDC-BA5C-078642E1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208" y="6436370"/>
            <a:ext cx="611679" cy="365125"/>
          </a:xfrm>
        </p:spPr>
        <p:txBody>
          <a:bodyPr/>
          <a:lstStyle>
            <a:lvl1pPr algn="ctr">
              <a:defRPr/>
            </a:lvl1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ans titre-4.jpg">
            <a:extLst>
              <a:ext uri="{FF2B5EF4-FFF2-40B4-BE49-F238E27FC236}">
                <a16:creationId xmlns:a16="http://schemas.microsoft.com/office/drawing/2014/main" id="{D8881D44-7382-4A6A-92AC-A8E6C31E7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723"/>
          <a:stretch/>
        </p:blipFill>
        <p:spPr bwMode="auto">
          <a:xfrm>
            <a:off x="3397541" y="1"/>
            <a:ext cx="8812012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50356C-1EA2-4FCF-89F1-59951792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654" y="229714"/>
            <a:ext cx="5791200" cy="84216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FA518C9-EA59-4115-AAD1-8BF10F99D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1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5277-B976-471F-AA96-FC7C82D6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F6A2C-8F66-402B-B1AA-63915DD1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8B45D-6995-4ACF-9622-2F999FC8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6E6-84EF-41F3-B401-5FEC30EC936B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8F83D-CA98-4271-A3C1-A73A0A46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084071-EC39-40F1-9ED5-0642CFB7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Sans titre-4.jpg">
            <a:extLst>
              <a:ext uri="{FF2B5EF4-FFF2-40B4-BE49-F238E27FC236}">
                <a16:creationId xmlns:a16="http://schemas.microsoft.com/office/drawing/2014/main" id="{8ADBAA78-2AAC-43B8-A01A-C5E599E1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86"/>
          <a:stretch/>
        </p:blipFill>
        <p:spPr bwMode="auto">
          <a:xfrm>
            <a:off x="3380763" y="1"/>
            <a:ext cx="8828790" cy="1268759"/>
          </a:xfrm>
          <a:prstGeom prst="rect">
            <a:avLst/>
          </a:prstGeom>
        </p:spPr>
      </p:pic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02A646F-48B0-4E3C-893E-78C6E88534D8}"/>
              </a:ext>
            </a:extLst>
          </p:cNvPr>
          <p:cNvSpPr txBox="1">
            <a:spLocks/>
          </p:cNvSpPr>
          <p:nvPr userDrawn="1"/>
        </p:nvSpPr>
        <p:spPr>
          <a:xfrm>
            <a:off x="11513208" y="6453148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EFE35E-1F9D-4115-BEF2-33562EEFD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1" name="Picture 2" descr="C:\Users\Melina\Desktop\logo_pieddepage.png">
            <a:extLst>
              <a:ext uri="{FF2B5EF4-FFF2-40B4-BE49-F238E27FC236}">
                <a16:creationId xmlns:a16="http://schemas.microsoft.com/office/drawing/2014/main" id="{B2FD7BD7-C34F-4167-A78F-51D5B77921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85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42E5A-F603-4014-9B8B-ABDCFE27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F58BC0-991A-453C-9FF6-45E63C11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A07232-6012-424E-8B1E-7BE11B28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E8F4-2996-42C1-8025-9005DEE59573}" type="datetime1">
              <a:rPr lang="fr-FR" smtClean="0"/>
              <a:t>07/04/2025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D0AC7A-011C-488E-9706-90DB3E92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37AF16-FAC6-41E8-9D65-0A863146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Sans titre-4.jpg">
            <a:extLst>
              <a:ext uri="{FF2B5EF4-FFF2-40B4-BE49-F238E27FC236}">
                <a16:creationId xmlns:a16="http://schemas.microsoft.com/office/drawing/2014/main" id="{87004FB9-D12B-44C4-95CE-0DAE2D163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654"/>
          <a:stretch/>
        </p:blipFill>
        <p:spPr bwMode="auto">
          <a:xfrm>
            <a:off x="3389151" y="1"/>
            <a:ext cx="8820401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4366AB-B6DF-401D-808B-71BF320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47448"/>
            <a:ext cx="6051884" cy="77386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4AEF248-B789-4F84-BF05-A76BD226EE93}"/>
              </a:ext>
            </a:extLst>
          </p:cNvPr>
          <p:cNvSpPr txBox="1">
            <a:spLocks/>
          </p:cNvSpPr>
          <p:nvPr userDrawn="1"/>
        </p:nvSpPr>
        <p:spPr>
          <a:xfrm>
            <a:off x="11513208" y="6444759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F5675D-5FEB-428D-9650-5D0685D0D0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2" name="Picture 2" descr="C:\Users\Melina\Desktop\logo_pieddepage.png">
            <a:extLst>
              <a:ext uri="{FF2B5EF4-FFF2-40B4-BE49-F238E27FC236}">
                <a16:creationId xmlns:a16="http://schemas.microsoft.com/office/drawing/2014/main" id="{316ACA8E-9827-4AF9-8B0F-90F3A9E85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2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94FE8-D097-4E3A-B18F-86545B821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73264F-F35F-44FC-9468-90911BE50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82F5CF-19BD-49C7-B010-B37A70866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45129C-D58B-472B-9DFB-0373756B5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E08543-45FE-4534-8DDD-C53FBD7A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C469-1D43-4370-A4C9-5662790B5EED}" type="datetime1">
              <a:rPr lang="fr-FR" smtClean="0"/>
              <a:t>07/04/2025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3EE678-AB86-4768-8C63-473A2108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8949F5-77C7-48DD-A526-ED8AFB8A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DC3873C-62A4-4878-B902-D80C699CACF5}"/>
              </a:ext>
            </a:extLst>
          </p:cNvPr>
          <p:cNvSpPr txBox="1">
            <a:spLocks/>
          </p:cNvSpPr>
          <p:nvPr userDrawn="1"/>
        </p:nvSpPr>
        <p:spPr>
          <a:xfrm>
            <a:off x="11504819" y="6444759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Sans titre-4.jpg">
            <a:extLst>
              <a:ext uri="{FF2B5EF4-FFF2-40B4-BE49-F238E27FC236}">
                <a16:creationId xmlns:a16="http://schemas.microsoft.com/office/drawing/2014/main" id="{30A0DA58-D6BD-4988-8AD4-4D9FC3DC9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86"/>
          <a:stretch/>
        </p:blipFill>
        <p:spPr bwMode="auto">
          <a:xfrm>
            <a:off x="3380763" y="1"/>
            <a:ext cx="8828790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87E41C-1D67-48F2-90C9-B45DD3D1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9888"/>
            <a:ext cx="6100011" cy="86898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1AEB5E7-DBD2-40A6-A0D1-07FDD4AF9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4" name="Picture 2" descr="C:\Users\Melina\Desktop\logo_pieddepage.png">
            <a:extLst>
              <a:ext uri="{FF2B5EF4-FFF2-40B4-BE49-F238E27FC236}">
                <a16:creationId xmlns:a16="http://schemas.microsoft.com/office/drawing/2014/main" id="{DD46E51B-6382-4AD9-8293-33A547C1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6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B7C4F-8A45-48D5-8C94-7B82C46C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4EED-F7A8-4BBF-8CE1-F03212573258}" type="datetime1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8EB9A7-6920-4AAC-8DC5-0C96368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13D2C3-5EAD-4975-A8D5-79107DA5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543" y="6446652"/>
            <a:ext cx="515224" cy="365125"/>
          </a:xfrm>
        </p:spPr>
        <p:txBody>
          <a:bodyPr/>
          <a:lstStyle>
            <a:lvl1pPr algn="ctr">
              <a:defRPr/>
            </a:lvl1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Sans titre-4.jpg">
            <a:extLst>
              <a:ext uri="{FF2B5EF4-FFF2-40B4-BE49-F238E27FC236}">
                <a16:creationId xmlns:a16="http://schemas.microsoft.com/office/drawing/2014/main" id="{76C5CBE9-FA91-4685-B1CF-F76DAF087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723"/>
          <a:stretch/>
        </p:blipFill>
        <p:spPr bwMode="auto">
          <a:xfrm>
            <a:off x="3397541" y="1"/>
            <a:ext cx="8812012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1A7EC9-F995-4EBD-9486-347409B4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03084"/>
            <a:ext cx="6100011" cy="8625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3C42F2-1951-4F17-890C-D309670A9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0" name="Picture 2" descr="C:\Users\Melina\Desktop\logo_pieddepage.png">
            <a:extLst>
              <a:ext uri="{FF2B5EF4-FFF2-40B4-BE49-F238E27FC236}">
                <a16:creationId xmlns:a16="http://schemas.microsoft.com/office/drawing/2014/main" id="{76F5DB2D-F3BD-42C1-8FEE-78239C685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9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835CF6-F0E1-444F-BEB2-8BA233A6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950-1F1B-4304-B9D4-F71BECAD3336}" type="datetime1">
              <a:rPr lang="fr-FR" smtClean="0"/>
              <a:t>07/04/2025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E6F2EC-31F9-4763-B4A6-F17EB4E8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B38CA4-097F-4C97-B314-905B2705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Sans titre-4.jpg">
            <a:extLst>
              <a:ext uri="{FF2B5EF4-FFF2-40B4-BE49-F238E27FC236}">
                <a16:creationId xmlns:a16="http://schemas.microsoft.com/office/drawing/2014/main" id="{877BFE4F-4343-4247-B0BD-EAB8227E7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86"/>
          <a:stretch/>
        </p:blipFill>
        <p:spPr bwMode="auto">
          <a:xfrm>
            <a:off x="3380763" y="1"/>
            <a:ext cx="8828790" cy="12687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CEF2DD-79C1-43EE-BE5D-0049B7A76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BEFD6D-ADF8-4E47-82FE-BA73EFC0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D4813D-F1A6-4901-83E5-4702DE1E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4D551-FE89-4118-B68A-ECAAF8B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C857-4DBB-4343-8A60-7A48AF301617}" type="datetime1">
              <a:rPr lang="fr-FR" smtClean="0"/>
              <a:t>07/04/2025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718B59-8D55-41C2-81F3-4037123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A2D42F-39E5-4625-AA44-AC4B7D41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8ACA085-80AD-48CC-9D08-5B1EAE9E8447}"/>
              </a:ext>
            </a:extLst>
          </p:cNvPr>
          <p:cNvSpPr txBox="1">
            <a:spLocks/>
          </p:cNvSpPr>
          <p:nvPr userDrawn="1"/>
        </p:nvSpPr>
        <p:spPr>
          <a:xfrm>
            <a:off x="11504819" y="6444759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Sans titre-4.jpg">
            <a:extLst>
              <a:ext uri="{FF2B5EF4-FFF2-40B4-BE49-F238E27FC236}">
                <a16:creationId xmlns:a16="http://schemas.microsoft.com/office/drawing/2014/main" id="{51FD2A78-4DB0-4881-9CBB-DC4DCDC8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448"/>
          <a:stretch/>
        </p:blipFill>
        <p:spPr bwMode="auto">
          <a:xfrm>
            <a:off x="3363985" y="1"/>
            <a:ext cx="8845568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AB7753-0AEE-4727-9086-3E5DFFA7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21" y="152323"/>
            <a:ext cx="6031832" cy="964113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125760-AAEE-4574-BD7F-D4FE65EDA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2" name="Picture 2" descr="C:\Users\Melina\Desktop\logo_pieddepage.png">
            <a:extLst>
              <a:ext uri="{FF2B5EF4-FFF2-40B4-BE49-F238E27FC236}">
                <a16:creationId xmlns:a16="http://schemas.microsoft.com/office/drawing/2014/main" id="{5C3E9BFE-6F9A-47EE-8C10-49B03767E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91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FC287E-0320-4D56-AAF3-0FC9F9FA4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2433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85F14F-DEEA-4EC0-9ABB-D1621526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D3C4D-4AFB-4E7F-A5AC-E9CE1A73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2814-FD85-4165-89C7-1C965CA04CAC}" type="datetime1">
              <a:rPr lang="fr-FR" smtClean="0"/>
              <a:t>07/04/2025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C01EC9-7590-4496-AA2D-A8A11AE9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7F473E-3212-4555-8B19-FAC80F83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99CF1EF-83FA-4E63-9C8F-48264A0B2138}"/>
              </a:ext>
            </a:extLst>
          </p:cNvPr>
          <p:cNvSpPr txBox="1">
            <a:spLocks/>
          </p:cNvSpPr>
          <p:nvPr userDrawn="1"/>
        </p:nvSpPr>
        <p:spPr>
          <a:xfrm>
            <a:off x="11504819" y="6453148"/>
            <a:ext cx="6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B343AE-F58A-4DC5-82F6-1910EF9C632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Sans titre-4.jpg">
            <a:extLst>
              <a:ext uri="{FF2B5EF4-FFF2-40B4-BE49-F238E27FC236}">
                <a16:creationId xmlns:a16="http://schemas.microsoft.com/office/drawing/2014/main" id="{6BECFF11-D9B1-42C7-BB42-BA5ACAD09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516"/>
          <a:stretch/>
        </p:blipFill>
        <p:spPr bwMode="auto">
          <a:xfrm>
            <a:off x="3372373" y="1"/>
            <a:ext cx="8837179" cy="1268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A2AED4-2279-4409-AA06-FB54D604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85" y="265423"/>
            <a:ext cx="5911515" cy="575553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C198D2-B5AB-400F-B78A-88EB35EEB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8" y="133477"/>
            <a:ext cx="2003438" cy="1135282"/>
          </a:xfrm>
          <a:prstGeom prst="rect">
            <a:avLst/>
          </a:prstGeom>
        </p:spPr>
      </p:pic>
      <p:pic>
        <p:nvPicPr>
          <p:cNvPr id="12" name="Picture 2" descr="C:\Users\Melina\Desktop\logo_pieddepage.png">
            <a:extLst>
              <a:ext uri="{FF2B5EF4-FFF2-40B4-BE49-F238E27FC236}">
                <a16:creationId xmlns:a16="http://schemas.microsoft.com/office/drawing/2014/main" id="{8E2ED215-B416-4302-8B4B-65CB5AA8E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15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9DDA8B-F800-443E-B5BB-2E434B5E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35133-A0AC-4003-8436-C876DE08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B4F5C2-F886-403E-9587-1EBE417EC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FAA4-E612-4960-8ADC-377D763124E0}" type="datetime1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EB054-52BC-434D-9BA4-7B978377D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DF6FB0-A793-41A1-9DF3-696318729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43AE-F58A-4DC5-82F6-1910EF9C6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fif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28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fif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30.png"/><Relationship Id="rId4" Type="http://schemas.openxmlformats.org/officeDocument/2006/relationships/image" Target="../media/image5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40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fif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f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fif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fif"/><Relationship Id="rId4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hyperlink" Target="https://shrines-of-europe.com/associ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fif"/><Relationship Id="rId5" Type="http://schemas.openxmlformats.org/officeDocument/2006/relationships/image" Target="../media/image122.jp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chaire.optima@univ-pau.fr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www.youtube.com/%40chaireoptima8574" TargetMode="External"/><Relationship Id="rId7" Type="http://schemas.openxmlformats.org/officeDocument/2006/relationships/image" Target="../media/image127.jpg"/><Relationship Id="rId12" Type="http://schemas.openxmlformats.org/officeDocument/2006/relationships/image" Target="../media/image13.jpeg"/><Relationship Id="rId2" Type="http://schemas.openxmlformats.org/officeDocument/2006/relationships/hyperlink" Target="https://optima.univ-pau.fr/fr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g"/><Relationship Id="rId11" Type="http://schemas.openxmlformats.org/officeDocument/2006/relationships/image" Target="../media/image11.png"/><Relationship Id="rId5" Type="http://schemas.openxmlformats.org/officeDocument/2006/relationships/hyperlink" Target="https://www.linkedin.com/company/chaire-optima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25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tion.univ-pau.fr/fr/catalogue/droit-economie-gestion-DEG/master-XB/master-mention-management-public-L3WQWICM/parcours-management-des-organisations-territoriales-L3WRZ4ZK.html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ation.univ-pau.fr/fr/catalogue/droit-economie-gestion-DEG/master-XB/master-mention-management-public-L3WQWICM/parcours-m2-management-et-innovation-en-collectivites-locales-L3WRZPFU.htm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E827A-2FB7-4C7A-AD5A-0A738D453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539733"/>
            <a:ext cx="10836051" cy="1569009"/>
          </a:xfrm>
          <a:ln w="317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4800" b="1">
                <a:solidFill>
                  <a:srgbClr val="F29405"/>
                </a:solidFill>
                <a:latin typeface="Calibri Light" panose="020F0302020204030204"/>
              </a:rPr>
              <a:t>Rapport d'activités </a:t>
            </a:r>
            <a:r>
              <a:rPr lang="fr-FR" sz="4800" b="1" dirty="0">
                <a:solidFill>
                  <a:srgbClr val="F29405"/>
                </a:solidFill>
                <a:latin typeface="Calibri Light" panose="020F0302020204030204"/>
              </a:rPr>
              <a:t>2024 </a:t>
            </a:r>
            <a:br>
              <a:rPr lang="fr-FR" sz="4800" b="1" dirty="0">
                <a:solidFill>
                  <a:srgbClr val="F29405"/>
                </a:solidFill>
                <a:latin typeface="Calibri Light" panose="020F0302020204030204"/>
              </a:rPr>
            </a:br>
            <a:r>
              <a:rPr lang="fr-FR" sz="4800" b="1" dirty="0">
                <a:solidFill>
                  <a:srgbClr val="F29405"/>
                </a:solidFill>
                <a:latin typeface="Calibri Light" panose="020F0302020204030204"/>
              </a:rPr>
              <a:t>Projet 2025-2026</a:t>
            </a:r>
            <a:endParaRPr lang="fr-FR" sz="4800" b="1" dirty="0">
              <a:solidFill>
                <a:srgbClr val="F2940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0DF3B1-C28E-46B5-8015-D6BA4950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t="72077" b="13910"/>
          <a:stretch/>
        </p:blipFill>
        <p:spPr bwMode="auto">
          <a:xfrm>
            <a:off x="4912699" y="778722"/>
            <a:ext cx="6689471" cy="8653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54D951-96B5-4761-8B50-BBF2C89F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99" y="5657686"/>
            <a:ext cx="2366602" cy="8925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EFF70A-EBAF-470E-B05E-B4E40E418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32" y="5467185"/>
            <a:ext cx="3183868" cy="12735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C96B8B-00CD-462E-B2B8-7A052F2C4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3" y="5340547"/>
            <a:ext cx="1692063" cy="1526822"/>
          </a:xfrm>
          <a:prstGeom prst="rect">
            <a:avLst/>
          </a:prstGeom>
        </p:spPr>
      </p:pic>
      <p:pic>
        <p:nvPicPr>
          <p:cNvPr id="5" name="Image 4" descr="Sans titre-4.jpg">
            <a:extLst>
              <a:ext uri="{FF2B5EF4-FFF2-40B4-BE49-F238E27FC236}">
                <a16:creationId xmlns:a16="http://schemas.microsoft.com/office/drawing/2014/main" id="{1C412BD5-5AD2-8F6B-5712-2F5B009F95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2840"/>
          <a:stretch/>
        </p:blipFill>
        <p:spPr bwMode="auto">
          <a:xfrm>
            <a:off x="589830" y="314647"/>
            <a:ext cx="4115796" cy="1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FB8E77-60DA-4884-88FE-C82B351B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10561"/>
              </p:ext>
            </p:extLst>
          </p:nvPr>
        </p:nvGraphicFramePr>
        <p:xfrm>
          <a:off x="2134374" y="2187160"/>
          <a:ext cx="7862798" cy="2966720"/>
        </p:xfrm>
        <a:graphic>
          <a:graphicData uri="http://schemas.openxmlformats.org/drawingml/2006/table">
            <a:tbl>
              <a:tblPr firstRow="1" bandRow="1"/>
              <a:tblGrid>
                <a:gridCol w="648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 dirty="0">
                          <a:latin typeface="+mn-lt"/>
                        </a:rPr>
                        <a:t>Activités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>
                          <a:latin typeface="+mn-lt"/>
                        </a:rPr>
                        <a:t>Réalisations</a:t>
                      </a:r>
                      <a:endParaRPr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Articles dans des revues avec comité de lecture classées FNEGE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11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306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Articles dans des revues avec comité de lecture non classées FNEGE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02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Articles dans des revues sans comité de lecture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17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Autres activités de diffusion</a:t>
                      </a:r>
                      <a:endParaRPr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25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018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Ouvrages et chapitres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03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Communications dans des colloques avec sélection sur résumé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 sz="1800" b="1" dirty="0">
                          <a:solidFill>
                            <a:srgbClr val="F29405"/>
                          </a:solidFill>
                          <a:latin typeface="+mn-lt"/>
                          <a:ea typeface="Arial"/>
                          <a:cs typeface="Arial"/>
                        </a:rPr>
                        <a:t>08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rPr>
                        <a:t>Communications dans des colloques professionnels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b="1" dirty="0">
                          <a:solidFill>
                            <a:srgbClr val="F29405"/>
                          </a:solidFill>
                          <a:latin typeface="+mn-lt"/>
                        </a:rPr>
                        <a:t>09</a:t>
                      </a:r>
                      <a:endParaRPr b="1" dirty="0">
                        <a:solidFill>
                          <a:srgbClr val="F29405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re 2">
            <a:extLst>
              <a:ext uri="{FF2B5EF4-FFF2-40B4-BE49-F238E27FC236}">
                <a16:creationId xmlns:a16="http://schemas.microsoft.com/office/drawing/2014/main" id="{E0F1EB2E-7F21-F610-D9E5-22DE78C45190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AC7F57CF-BEDE-3A11-A3F2-4E43BFE221A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C4C9DE4-0E64-4217-87D2-F6B5A8FF0A2E}"/>
              </a:ext>
            </a:extLst>
          </p:cNvPr>
          <p:cNvGrpSpPr/>
          <p:nvPr/>
        </p:nvGrpSpPr>
        <p:grpSpPr>
          <a:xfrm>
            <a:off x="546892" y="5317067"/>
            <a:ext cx="10875452" cy="1201054"/>
            <a:chOff x="546892" y="5317067"/>
            <a:chExt cx="10875452" cy="120105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38F92EE-7425-4A74-A18A-D25E497BC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92" y="5317067"/>
              <a:ext cx="838199" cy="117019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E3CC5AE-66C0-4E3C-BA30-6DE2BDAD1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799" y="5317067"/>
              <a:ext cx="838199" cy="117019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7DF5165-7090-4DFD-85CA-ABFC43E80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06" y="5325175"/>
              <a:ext cx="948385" cy="43631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F6C46F4-98FC-493B-9E4B-DF9B2583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31" y="6018224"/>
              <a:ext cx="942460" cy="46903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8446561-8FE6-4491-8F15-9008D10F2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799" y="5325175"/>
              <a:ext cx="838199" cy="118683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A6E893C-0E35-473D-9FF3-7E530F2C3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706" y="5325175"/>
              <a:ext cx="838199" cy="118683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E421E45-D0BD-4640-B72E-5EA468DAB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716613" y="5319371"/>
              <a:ext cx="1017334" cy="29412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C88E7B6-38FF-47C6-9D2D-B68DD0933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3" y="5854816"/>
              <a:ext cx="1017334" cy="632446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31C857D-5621-42BF-8B91-52C5A2D3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590" y="5325175"/>
              <a:ext cx="838199" cy="119294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170A7F7-6BB9-4F4F-8EE8-85C6E396F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912" y="5325175"/>
              <a:ext cx="838199" cy="116208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90674EC-13A9-425F-8B39-8B82C0E7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469" y="5325175"/>
              <a:ext cx="780805" cy="65272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FC14D18-FA36-40CF-A345-9F8FA03A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539" y="6090370"/>
              <a:ext cx="780805" cy="421635"/>
            </a:xfrm>
            <a:prstGeom prst="rect">
              <a:avLst/>
            </a:prstGeom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6CC396-C3B6-46B3-A90C-82341995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56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1108268" cy="4080373"/>
          </a:xfrm>
          <a:ln>
            <a:noFill/>
          </a:ln>
        </p:spPr>
        <p:txBody>
          <a:bodyPr/>
          <a:lstStyle/>
          <a:p>
            <a:pPr algn="just">
              <a:defRPr/>
            </a:pPr>
            <a:r>
              <a:rPr lang="en-US" dirty="0" err="1"/>
              <a:t>Frucquet</a:t>
            </a:r>
            <a:r>
              <a:rPr lang="en-US" dirty="0"/>
              <a:t>, P. (2023). </a:t>
            </a:r>
            <a:r>
              <a:rPr lang="en-US" b="1" i="1" dirty="0"/>
              <a:t>Digital territories: how to foster the (co-)creation of public value ?. </a:t>
            </a:r>
            <a:r>
              <a:rPr lang="en-US" dirty="0">
                <a:solidFill>
                  <a:srgbClr val="F29405"/>
                </a:solidFill>
              </a:rPr>
              <a:t>In </a:t>
            </a:r>
            <a:r>
              <a:rPr lang="en-US" i="1" dirty="0">
                <a:solidFill>
                  <a:srgbClr val="F29405"/>
                </a:solidFill>
              </a:rPr>
              <a:t>Alliances </a:t>
            </a:r>
            <a:r>
              <a:rPr lang="en-US" i="1" dirty="0" err="1">
                <a:solidFill>
                  <a:srgbClr val="F29405"/>
                </a:solidFill>
              </a:rPr>
              <a:t>Territoriales</a:t>
            </a:r>
            <a:r>
              <a:rPr lang="en-US" dirty="0">
                <a:solidFill>
                  <a:srgbClr val="F29405"/>
                </a:solidFill>
              </a:rPr>
              <a:t>.</a:t>
            </a:r>
          </a:p>
          <a:p>
            <a:pPr algn="just">
              <a:defRPr/>
            </a:pPr>
            <a:endParaRPr lang="en-US" dirty="0">
              <a:solidFill>
                <a:srgbClr val="F29405"/>
              </a:solidFill>
            </a:endParaRPr>
          </a:p>
          <a:p>
            <a:r>
              <a:rPr lang="fr-FR" dirty="0" err="1"/>
              <a:t>Frucquet</a:t>
            </a:r>
            <a:r>
              <a:rPr lang="fr-FR" dirty="0"/>
              <a:t>, P., Carassus, D., Chabaud, D., &amp; Marin, P. (2023). </a:t>
            </a:r>
            <a:r>
              <a:rPr lang="fr-FR" b="1" i="1" dirty="0"/>
              <a:t>Politiques publiques de Villes et de Territoires Intelligents: le rôle clé de la gouvernance dans le processus de création de valeur publique.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Gestion et management public, 114(4), 9-33.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solidFill>
                <a:srgbClr val="F29405"/>
              </a:solidFill>
            </a:endParaRPr>
          </a:p>
          <a:p>
            <a:r>
              <a:rPr lang="fr-FR" dirty="0" err="1"/>
              <a:t>Frucquet</a:t>
            </a:r>
            <a:r>
              <a:rPr lang="fr-FR" dirty="0"/>
              <a:t>, P., Carassus D., Chabaud, D., Marin, P. (2023). </a:t>
            </a:r>
            <a:r>
              <a:rPr lang="fr-FR" b="1" i="1" dirty="0"/>
              <a:t>Territoires numériques : comment favoriser la (</a:t>
            </a:r>
            <a:r>
              <a:rPr lang="fr-FR" b="1" i="1" dirty="0" err="1"/>
              <a:t>co</a:t>
            </a:r>
            <a:r>
              <a:rPr lang="fr-FR" b="1" i="1" dirty="0"/>
              <a:t>-) création de valeur publique ?.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Pouvoirs Locaux : les cahiers de la décentralisation / Institut de la décentralisation, 2023, Trimestriel n° 122.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solidFill>
                <a:srgbClr val="F29405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6C039A-EEFF-1CB6-62E0-2B9B76A20322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3C9E1-07F6-6FAB-AFC5-8569E58E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60556"/>
            <a:ext cx="1505982" cy="1189912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B31474E0-5866-E891-D84D-1CB8FEF9251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E6655B-716A-43D3-9EFE-F720338C7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6" y="2238905"/>
            <a:ext cx="976635" cy="6444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5DC138-C9A5-49FE-ACD3-F80E6BFD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3111412"/>
            <a:ext cx="976635" cy="119960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8EEE0-8FA0-4672-95FD-FE2A3B6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F0890-371E-6B47-D670-BAEC74BCD834}"/>
              </a:ext>
            </a:extLst>
          </p:cNvPr>
          <p:cNvSpPr/>
          <p:nvPr/>
        </p:nvSpPr>
        <p:spPr>
          <a:xfrm>
            <a:off x="52252" y="3051425"/>
            <a:ext cx="11946467" cy="1337390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1B6A98-91AE-4FA2-845E-ED0D3AD53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" y="4370531"/>
            <a:ext cx="961285" cy="5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0752667" cy="4080373"/>
          </a:xfrm>
        </p:spPr>
        <p:txBody>
          <a:bodyPr/>
          <a:lstStyle/>
          <a:p>
            <a:r>
              <a:rPr lang="fr-FR" dirty="0" err="1"/>
              <a:t>Frucquet</a:t>
            </a:r>
            <a:r>
              <a:rPr lang="fr-FR" dirty="0"/>
              <a:t>, P. (2024). </a:t>
            </a:r>
            <a:r>
              <a:rPr lang="fr-FR" b="1" i="1" dirty="0"/>
              <a:t>Helsinki 3D : un outil dynamique et collaboratif pour la gestion du patrimoine bâti.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Action publique. Recherche et pratiques, 2024/1 (N° 20), p.51.</a:t>
            </a: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Frucquet</a:t>
            </a:r>
            <a:r>
              <a:rPr lang="fr-FR" dirty="0"/>
              <a:t>, P., Carassus, D., Chabaud, D., Marin, P. (2024). </a:t>
            </a:r>
            <a:r>
              <a:rPr lang="fr-FR" b="1" i="1" dirty="0"/>
              <a:t>Territoires Connectés : la gouvernance est plus importante que la technologie !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Revue du Gestionnaire Public (2).</a:t>
            </a: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Frucquet</a:t>
            </a:r>
            <a:r>
              <a:rPr lang="fr-FR" dirty="0"/>
              <a:t>, P., Carassus D., Chabaud D., Marin, P. (2024). </a:t>
            </a:r>
            <a:r>
              <a:rPr lang="fr-FR" b="1" i="1" dirty="0"/>
              <a:t>Smart City et mutations urbaines : comment créer de la valeur ?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10ème colloque de l’ARIHME, « Les mutations urbaines et territoriales : comprendre pour agir », IAE Paris-Sorbonne, Paris, France.</a:t>
            </a: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/>
              <a:t>Carassus, D., </a:t>
            </a:r>
            <a:r>
              <a:rPr lang="fr-FR" dirty="0" err="1"/>
              <a:t>Frucquet</a:t>
            </a:r>
            <a:r>
              <a:rPr lang="fr-FR" dirty="0"/>
              <a:t> P. (2024). </a:t>
            </a:r>
            <a:r>
              <a:rPr lang="fr-FR" b="1" i="1" dirty="0"/>
              <a:t>Politiques Smart City : les clés pour un pilotage et une gouvernance générateurs de valeur publique.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Smart Inspiration Day, « Territoires durables et intelligents : gouvernance et co-création de valeur publique », Smart City Institute, Liège (Belgique), Belgique.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6C039A-EEFF-1CB6-62E0-2B9B76A20322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3C9E1-07F6-6FAB-AFC5-8569E58E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60556"/>
            <a:ext cx="1505982" cy="1189912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B31474E0-5866-E891-D84D-1CB8FEF9251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549AD6A-D689-4CD2-9DCB-C63F3C2B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2087718"/>
            <a:ext cx="847725" cy="8477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A721853-4D35-4158-81B8-8B676D998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3160194"/>
            <a:ext cx="847724" cy="10807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452126-F997-4CB6-8CAE-E00723E3A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4568241"/>
            <a:ext cx="847724" cy="4667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73D18BB-016F-4725-92B7-47656BEBB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5486232"/>
            <a:ext cx="847724" cy="63826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13BE3-7B96-4DAA-9651-7881FBDF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CC637-2B59-3874-927A-24B87600EF28}"/>
              </a:ext>
            </a:extLst>
          </p:cNvPr>
          <p:cNvSpPr/>
          <p:nvPr/>
        </p:nvSpPr>
        <p:spPr>
          <a:xfrm>
            <a:off x="52252" y="4284320"/>
            <a:ext cx="11946467" cy="1132949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4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1049001" cy="408037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Carassus, D., </a:t>
            </a:r>
            <a:r>
              <a:rPr lang="fr-FR" dirty="0" err="1"/>
              <a:t>Frucquet</a:t>
            </a:r>
            <a:r>
              <a:rPr lang="fr-FR" dirty="0"/>
              <a:t> P., Maurel, C., </a:t>
            </a:r>
            <a:r>
              <a:rPr lang="fr-FR" dirty="0" err="1"/>
              <a:t>Dreveton</a:t>
            </a:r>
            <a:r>
              <a:rPr lang="fr-FR" dirty="0"/>
              <a:t>, B. (2024). </a:t>
            </a:r>
            <a:r>
              <a:rPr lang="fr-FR" b="1" i="1" dirty="0"/>
              <a:t>The </a:t>
            </a:r>
            <a:r>
              <a:rPr lang="fr-FR" b="1" i="1" dirty="0" err="1"/>
              <a:t>evaluability</a:t>
            </a:r>
            <a:r>
              <a:rPr lang="fr-FR" b="1" i="1" dirty="0"/>
              <a:t> of local </a:t>
            </a:r>
            <a:r>
              <a:rPr lang="fr-FR" b="1" i="1" dirty="0" err="1"/>
              <a:t>policies</a:t>
            </a:r>
            <a:r>
              <a:rPr lang="fr-FR" b="1" i="1" dirty="0"/>
              <a:t>: an application to Smart City public </a:t>
            </a:r>
            <a:r>
              <a:rPr lang="fr-FR" b="1" i="1" dirty="0" err="1"/>
              <a:t>policies</a:t>
            </a:r>
            <a:r>
              <a:rPr lang="fr-FR" b="1" i="1" dirty="0"/>
              <a:t>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Smart Inspiration Day, « Territoires durables et intelligents : gouvernance et co-création de valeur publique », Smart City Institute, Liège (Belgique), </a:t>
            </a:r>
            <a:r>
              <a:rPr lang="fr-FR" dirty="0" err="1">
                <a:solidFill>
                  <a:srgbClr val="F29405"/>
                </a:solidFill>
              </a:rPr>
              <a:t>Belgium</a:t>
            </a:r>
            <a:r>
              <a:rPr lang="fr-FR" dirty="0">
                <a:solidFill>
                  <a:srgbClr val="F29405"/>
                </a:solidFill>
              </a:rPr>
              <a:t>.</a:t>
            </a:r>
          </a:p>
          <a:p>
            <a:pPr algn="just"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fr-FR" dirty="0" err="1"/>
              <a:t>Frucquet</a:t>
            </a:r>
            <a:r>
              <a:rPr lang="fr-FR" dirty="0"/>
              <a:t>, P. (2024). </a:t>
            </a:r>
            <a:r>
              <a:rPr lang="fr-FR" b="1" i="1" dirty="0"/>
              <a:t>Comment conduire des politiques de Smart City ou de Territoires Connectés créatrices de valeur publique ?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Workshop International El Jadida - L'évolution du management dans les organisations publiques : défis et opportunités, ENCG El Jadida - IAE Pau-Bayonne, El Jadida, Maroc.</a:t>
            </a:r>
          </a:p>
          <a:p>
            <a:pPr algn="just"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r>
              <a:rPr lang="fr-FR" dirty="0" err="1"/>
              <a:t>Frucquet</a:t>
            </a:r>
            <a:r>
              <a:rPr lang="fr-FR" dirty="0"/>
              <a:t>, P.(2024). </a:t>
            </a:r>
            <a:r>
              <a:rPr lang="fr-FR" b="1" i="1" dirty="0"/>
              <a:t>La nuit européenne des chercheur.es, Pau</a:t>
            </a:r>
            <a:endParaRPr lang="fr-FR" i="1" dirty="0">
              <a:solidFill>
                <a:srgbClr val="F29405"/>
              </a:solidFill>
            </a:endParaRPr>
          </a:p>
          <a:p>
            <a:endParaRPr lang="fr-FR" dirty="0"/>
          </a:p>
          <a:p>
            <a:r>
              <a:rPr lang="fr-FR" dirty="0" err="1"/>
              <a:t>Frucquet</a:t>
            </a:r>
            <a:r>
              <a:rPr lang="fr-FR" dirty="0"/>
              <a:t>, P. (2024). </a:t>
            </a:r>
            <a:r>
              <a:rPr lang="fr-FR" b="1" i="1" dirty="0"/>
              <a:t>Territoires connectés : la technologie ne fait pas tout !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Entretiens de l’Innovation Territoriale 2024, Table ronde n°4 : Gouvernance des Territoires connectés, Conseil Régional des Hauts de France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6C039A-EEFF-1CB6-62E0-2B9B76A20322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3C9E1-07F6-6FAB-AFC5-8569E58E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60556"/>
            <a:ext cx="1505982" cy="1189912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B31474E0-5866-E891-D84D-1CB8FEF9251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6AEAA3-5091-4356-B113-D2D81193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2411949"/>
            <a:ext cx="847724" cy="6382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F9B29-0369-4A80-9BD0-0ECA976DB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485864"/>
            <a:ext cx="847724" cy="10380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620122-43AD-4993-B9CD-78896820E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7" y="5723809"/>
            <a:ext cx="838199" cy="10885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AB0A2F8-D84B-47A1-8892-9EB35372A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4930914"/>
            <a:ext cx="847223" cy="521613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CEC6B6-75DE-4B25-AA18-1C5F1CD0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9CA1D-C49D-DAF0-571F-00E0093245F0}"/>
              </a:ext>
            </a:extLst>
          </p:cNvPr>
          <p:cNvSpPr/>
          <p:nvPr/>
        </p:nvSpPr>
        <p:spPr>
          <a:xfrm>
            <a:off x="52252" y="2295857"/>
            <a:ext cx="11946467" cy="1076280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17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49043"/>
            <a:ext cx="10752667" cy="440895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r-FR" sz="1750" dirty="0" err="1"/>
              <a:t>Frucquet</a:t>
            </a:r>
            <a:r>
              <a:rPr lang="fr-FR" sz="1750" dirty="0"/>
              <a:t>, P., Carassus, D., Maurel, C., &amp; </a:t>
            </a:r>
            <a:r>
              <a:rPr lang="fr-FR" sz="1750" dirty="0" err="1"/>
              <a:t>Dreveton</a:t>
            </a:r>
            <a:r>
              <a:rPr lang="fr-FR" sz="1750" dirty="0"/>
              <a:t>, B. (2024). </a:t>
            </a:r>
            <a:r>
              <a:rPr lang="fr-FR" sz="1750" b="1" i="1" dirty="0"/>
              <a:t>L’</a:t>
            </a:r>
            <a:r>
              <a:rPr lang="fr-FR" sz="1750" b="1" i="1" dirty="0" err="1"/>
              <a:t>évaluabilité</a:t>
            </a:r>
            <a:r>
              <a:rPr lang="fr-FR" sz="1750" b="1" i="1" dirty="0"/>
              <a:t> des politiques publiques locales: une application aux Villes et Territoires Intelligents.</a:t>
            </a:r>
            <a:r>
              <a:rPr lang="fr-FR" sz="1750" b="1" dirty="0"/>
              <a:t> </a:t>
            </a:r>
            <a:r>
              <a:rPr lang="fr-FR" sz="1750" i="1" dirty="0">
                <a:solidFill>
                  <a:srgbClr val="F29405"/>
                </a:solidFill>
              </a:rPr>
              <a:t>Symposium international sur les Futurs possibles du Management Public</a:t>
            </a:r>
            <a:r>
              <a:rPr lang="fr-FR" sz="1750" dirty="0">
                <a:solidFill>
                  <a:srgbClr val="F29405"/>
                </a:solidFill>
              </a:rPr>
              <a:t>, ENAP ; Panthéon Assas Université - LARGEPA, Paris, France.</a:t>
            </a:r>
            <a:endParaRPr lang="fr-FR" sz="1750" dirty="0"/>
          </a:p>
          <a:p>
            <a:pPr algn="just">
              <a:spcBef>
                <a:spcPts val="0"/>
              </a:spcBef>
              <a:defRPr/>
            </a:pPr>
            <a:endParaRPr lang="fr-FR" sz="1750" dirty="0"/>
          </a:p>
          <a:p>
            <a:pPr algn="just">
              <a:defRPr/>
            </a:pPr>
            <a:r>
              <a:rPr lang="fr-FR" sz="1750" dirty="0"/>
              <a:t>Maurel, C., &amp; </a:t>
            </a:r>
            <a:r>
              <a:rPr lang="fr-FR" sz="1750" dirty="0" err="1"/>
              <a:t>Frucquet</a:t>
            </a:r>
            <a:r>
              <a:rPr lang="fr-FR" sz="1750" dirty="0"/>
              <a:t>, P. (2023). </a:t>
            </a:r>
            <a:r>
              <a:rPr lang="fr-FR" sz="1750" b="1" i="1" dirty="0"/>
              <a:t>La démarche du numérique responsable à la ville d’Angers.</a:t>
            </a:r>
            <a:r>
              <a:rPr lang="fr-FR" sz="1750" i="1" dirty="0"/>
              <a:t> </a:t>
            </a:r>
            <a:r>
              <a:rPr lang="fr-FR" sz="1750" dirty="0">
                <a:solidFill>
                  <a:srgbClr val="F29405"/>
                </a:solidFill>
              </a:rPr>
              <a:t>Revue du Gestionnaire Public, (2), 16.</a:t>
            </a:r>
          </a:p>
          <a:p>
            <a:pPr algn="just">
              <a:spcBef>
                <a:spcPts val="0"/>
              </a:spcBef>
              <a:defRPr/>
            </a:pPr>
            <a:endParaRPr lang="fr-FR" sz="1750" b="1" kern="0" dirty="0">
              <a:solidFill>
                <a:srgbClr val="F29405"/>
              </a:solidFill>
              <a:latin typeface="Calibri"/>
              <a:cs typeface="Arial"/>
            </a:endParaRPr>
          </a:p>
          <a:p>
            <a:pPr algn="just">
              <a:defRPr/>
            </a:pPr>
            <a:r>
              <a:rPr lang="fr-FR" sz="1750" dirty="0" err="1"/>
              <a:t>Frucquet</a:t>
            </a:r>
            <a:r>
              <a:rPr lang="fr-FR" sz="1750" dirty="0"/>
              <a:t>, P. (2023). </a:t>
            </a:r>
            <a:r>
              <a:rPr lang="fr-FR" sz="1750" b="1" i="1" dirty="0"/>
              <a:t>Jumeaux numériques: de nouveaux leviers de co-création de valeur pour la gestion du patrimoine immobilier public local ?</a:t>
            </a:r>
            <a:r>
              <a:rPr lang="fr-FR" sz="1750" dirty="0"/>
              <a:t> </a:t>
            </a:r>
            <a:r>
              <a:rPr lang="fr-FR" sz="1750" dirty="0">
                <a:solidFill>
                  <a:srgbClr val="F29405"/>
                </a:solidFill>
              </a:rPr>
              <a:t>In Workshop "Gestion du patrimoine immobilier public et transition écologique".</a:t>
            </a:r>
          </a:p>
          <a:p>
            <a:pPr algn="just">
              <a:spcBef>
                <a:spcPts val="0"/>
              </a:spcBef>
              <a:defRPr/>
            </a:pPr>
            <a:endParaRPr lang="fr-FR" sz="1750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r>
              <a:rPr lang="fr-FR" sz="1750" dirty="0" err="1"/>
              <a:t>Frucquet</a:t>
            </a:r>
            <a:r>
              <a:rPr lang="fr-FR" sz="1750" dirty="0"/>
              <a:t> P., Carassus D., Chabaud D., Marin P. (2023). </a:t>
            </a:r>
            <a:r>
              <a:rPr lang="fr-FR" sz="1750" b="1" i="1" dirty="0"/>
              <a:t>Smart City ? La technologie ne fait pas tout !</a:t>
            </a:r>
            <a:r>
              <a:rPr lang="fr-FR" sz="1750" dirty="0"/>
              <a:t> </a:t>
            </a:r>
            <a:r>
              <a:rPr lang="fr-FR" sz="1750" dirty="0">
                <a:solidFill>
                  <a:srgbClr val="F29405"/>
                </a:solidFill>
              </a:rPr>
              <a:t>The Conversation.</a:t>
            </a:r>
          </a:p>
          <a:p>
            <a:pPr>
              <a:spcBef>
                <a:spcPts val="0"/>
              </a:spcBef>
            </a:pPr>
            <a:endParaRPr kumimoji="0" lang="fr-FR" sz="175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sz="1750" dirty="0" err="1"/>
              <a:t>Frucquet</a:t>
            </a:r>
            <a:r>
              <a:rPr lang="fr-FR" sz="1750" dirty="0"/>
              <a:t>, P. (2023). </a:t>
            </a:r>
            <a:r>
              <a:rPr lang="fr-FR" sz="1750" b="1" i="1" dirty="0"/>
              <a:t>Villes-Territoires Intelligents: le défi de la (</a:t>
            </a:r>
            <a:r>
              <a:rPr lang="fr-FR" sz="1750" b="1" i="1" dirty="0" err="1"/>
              <a:t>co</a:t>
            </a:r>
            <a:r>
              <a:rPr lang="fr-FR" sz="1750" b="1" i="1" dirty="0"/>
              <a:t>-)création de valeur publique.</a:t>
            </a:r>
            <a:r>
              <a:rPr lang="fr-FR" sz="1750" i="1" dirty="0"/>
              <a:t> </a:t>
            </a:r>
            <a:r>
              <a:rPr lang="fr-FR" sz="1750" dirty="0">
                <a:solidFill>
                  <a:srgbClr val="F29405"/>
                </a:solidFill>
              </a:rPr>
              <a:t>In 2èmes journées de l'Ecole Doctorale SSH-UPPA.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6C039A-EEFF-1CB6-62E0-2B9B76A20322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3C9E1-07F6-6FAB-AFC5-8569E58E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60556"/>
            <a:ext cx="1505982" cy="1189912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B31474E0-5866-E891-D84D-1CB8FEF9251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91298E-0212-4A6B-A6C1-E698299C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051902"/>
            <a:ext cx="847224" cy="11996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BAD6F5-9962-455D-AC62-CDC4ABD8E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" y="4337440"/>
            <a:ext cx="1027630" cy="7993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A5F8C9-306D-4DCC-9F1A-6B815C8E34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r="14934"/>
          <a:stretch/>
        </p:blipFill>
        <p:spPr>
          <a:xfrm>
            <a:off x="177271" y="5291184"/>
            <a:ext cx="847224" cy="7969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04EB247-8F3D-47A9-A2FD-8C1BE2F0FB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1" b="15833"/>
          <a:stretch/>
        </p:blipFill>
        <p:spPr>
          <a:xfrm>
            <a:off x="107576" y="6275293"/>
            <a:ext cx="916920" cy="45400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9758C-032C-40FA-AF37-E1E4E2AA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4F846-30DA-1A29-2998-7EC28CE44976}"/>
              </a:ext>
            </a:extLst>
          </p:cNvPr>
          <p:cNvSpPr/>
          <p:nvPr/>
        </p:nvSpPr>
        <p:spPr>
          <a:xfrm>
            <a:off x="63064" y="5237377"/>
            <a:ext cx="11946467" cy="926913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5E0B0D-18FE-4759-9436-791470625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2124000"/>
            <a:ext cx="847224" cy="8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8008"/>
            <a:ext cx="10727268" cy="4395693"/>
          </a:xfrm>
        </p:spPr>
        <p:txBody>
          <a:bodyPr>
            <a:normAutofit/>
          </a:bodyPr>
          <a:lstStyle/>
          <a:p>
            <a:r>
              <a:rPr lang="fr-FR" dirty="0" err="1"/>
              <a:t>Chatelin</a:t>
            </a:r>
            <a:r>
              <a:rPr lang="fr-FR" dirty="0"/>
              <a:t>, C., &amp; Vaesken, P. (2024). </a:t>
            </a:r>
            <a:r>
              <a:rPr lang="fr-FR" b="1" i="1" dirty="0"/>
              <a:t>Gouvernance locale : Comment manager des politiques publiques complexes ?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Revue du Gestionnaire Public</a:t>
            </a:r>
            <a:r>
              <a:rPr lang="fr-FR" dirty="0">
                <a:solidFill>
                  <a:srgbClr val="F29405"/>
                </a:solidFill>
              </a:rPr>
              <a:t>, (2).</a:t>
            </a:r>
          </a:p>
          <a:p>
            <a:pPr>
              <a:spcBef>
                <a:spcPts val="0"/>
              </a:spcBef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Chatelin</a:t>
            </a:r>
            <a:r>
              <a:rPr lang="fr-FR" dirty="0"/>
              <a:t>, C., Touré, Y. (2024). </a:t>
            </a:r>
            <a:r>
              <a:rPr lang="fr-FR" b="1" i="1" dirty="0"/>
              <a:t>Problèmes pernicieux, complexité et transitions sociétales : challenge ou nouveau paradigme pour le Management Public ?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Colloque Association Politiques et Management publics</a:t>
            </a:r>
            <a:r>
              <a:rPr lang="fr-FR" dirty="0">
                <a:solidFill>
                  <a:srgbClr val="F29405"/>
                </a:solidFill>
              </a:rPr>
              <a:t>, La Rochelle, France.</a:t>
            </a:r>
          </a:p>
          <a:p>
            <a:pPr>
              <a:spcBef>
                <a:spcPts val="0"/>
              </a:spcBef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Chatelin</a:t>
            </a:r>
            <a:r>
              <a:rPr lang="fr-FR" dirty="0"/>
              <a:t>, C., Touré, Y. (2024). </a:t>
            </a:r>
            <a:r>
              <a:rPr lang="fr-FR" b="1" i="1" dirty="0"/>
              <a:t>Imaginer le Post-New Public Management : y a-t-il un après ?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Symposium international sur les Futurs possibles du Management Public</a:t>
            </a:r>
            <a:r>
              <a:rPr lang="fr-FR" dirty="0">
                <a:solidFill>
                  <a:srgbClr val="F29405"/>
                </a:solidFill>
              </a:rPr>
              <a:t>, ENAP ; Panthéon Assas Université - LARGEPA, Paris, France.</a:t>
            </a:r>
          </a:p>
          <a:p>
            <a:pPr>
              <a:spcBef>
                <a:spcPts val="0"/>
              </a:spcBef>
            </a:pP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en-US" dirty="0"/>
              <a:t>Zhang, C., </a:t>
            </a:r>
            <a:r>
              <a:rPr lang="en-US" dirty="0" err="1"/>
              <a:t>Moosmayer</a:t>
            </a:r>
            <a:r>
              <a:rPr lang="en-US" dirty="0"/>
              <a:t>, D., Wang, M., &amp; </a:t>
            </a:r>
            <a:r>
              <a:rPr lang="en-US" dirty="0" err="1"/>
              <a:t>Ohana</a:t>
            </a:r>
            <a:r>
              <a:rPr lang="en-US" dirty="0"/>
              <a:t>, M. (2024). </a:t>
            </a:r>
            <a:r>
              <a:rPr lang="en-US" b="1" i="1" dirty="0"/>
              <a:t>Managing Chinese suppliers' sustainability performance: the double-edged role of guanxi governance.</a:t>
            </a:r>
            <a:r>
              <a:rPr lang="en-US" i="1" dirty="0"/>
              <a:t> </a:t>
            </a:r>
            <a:r>
              <a:rPr lang="en-US" i="1" dirty="0">
                <a:solidFill>
                  <a:srgbClr val="F29405"/>
                </a:solidFill>
              </a:rPr>
              <a:t>Industrial Marketing Management</a:t>
            </a:r>
            <a:r>
              <a:rPr lang="en-US" dirty="0">
                <a:solidFill>
                  <a:srgbClr val="F29405"/>
                </a:solidFill>
              </a:rPr>
              <a:t>, 118, 189-199.</a:t>
            </a:r>
            <a:endParaRPr lang="fr-FR" dirty="0">
              <a:solidFill>
                <a:srgbClr val="F29405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878D73-787F-F85B-886C-A872217C204A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B61FDD42-9C4F-204D-E281-D1E4EFB1CDCB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38D3D2-385F-1960-A144-74BDFA8D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2912"/>
            <a:ext cx="1501122" cy="11860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2CC951F-E946-40CD-8AC3-3A5AED3E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4" y="2213937"/>
            <a:ext cx="746214" cy="951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EC566E-9390-47A9-B90D-541DCC4E8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4177910"/>
            <a:ext cx="847724" cy="10288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5CD128-4F3F-403C-BA35-5498A407B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5531859"/>
            <a:ext cx="847724" cy="113029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C797C-ACFD-4DBD-9B61-5F72DF17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7845-6760-2672-F4AF-62DAD239A55D}"/>
              </a:ext>
            </a:extLst>
          </p:cNvPr>
          <p:cNvSpPr/>
          <p:nvPr/>
        </p:nvSpPr>
        <p:spPr>
          <a:xfrm>
            <a:off x="79549" y="2083170"/>
            <a:ext cx="11444946" cy="1186072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2B261EE-9A62-4DE3-A823-92A181177E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11"/>
          <a:stretch/>
        </p:blipFill>
        <p:spPr>
          <a:xfrm>
            <a:off x="51381" y="3337666"/>
            <a:ext cx="1099503" cy="6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0905067" cy="439569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 err="1"/>
              <a:t>Chatelin</a:t>
            </a:r>
            <a:r>
              <a:rPr lang="fr-FR" dirty="0"/>
              <a:t>, C. (2024). </a:t>
            </a:r>
            <a:r>
              <a:rPr lang="fr-FR" b="1" i="1" dirty="0"/>
              <a:t>La nuit européenne des chercheur.es, Pau</a:t>
            </a:r>
            <a:endParaRPr lang="fr-FR" i="1" dirty="0">
              <a:solidFill>
                <a:srgbClr val="F29405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fr-FR" dirty="0">
              <a:solidFill>
                <a:srgbClr val="F29405"/>
              </a:solidFill>
            </a:endParaRPr>
          </a:p>
          <a:p>
            <a:pPr algn="just">
              <a:defRPr/>
            </a:pPr>
            <a:r>
              <a:rPr lang="fr-FR" dirty="0" err="1"/>
              <a:t>Chatelin</a:t>
            </a:r>
            <a:r>
              <a:rPr lang="fr-FR" dirty="0"/>
              <a:t>, C. (2024). </a:t>
            </a:r>
            <a:r>
              <a:rPr lang="fr-FR" b="1" i="1" dirty="0"/>
              <a:t>Co-animatrice des EIT 2024 Gouvernance locale : Comment manager des politiques publiques complexes ?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Entretiens de l’Innovation Territoriale 2024, Conseil Régional des Hauts de France</a:t>
            </a:r>
            <a:endParaRPr lang="fr-FR" dirty="0"/>
          </a:p>
          <a:p>
            <a:pPr algn="just">
              <a:spcBef>
                <a:spcPts val="0"/>
              </a:spcBef>
              <a:defRPr/>
            </a:pPr>
            <a:endParaRPr lang="fr-FR" dirty="0">
              <a:solidFill>
                <a:srgbClr val="F29405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fr-FR" b="1" i="0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r>
              <a:rPr lang="fr-FR" dirty="0"/>
              <a:t>Renaud A., </a:t>
            </a:r>
            <a:r>
              <a:rPr lang="fr-FR" dirty="0" err="1"/>
              <a:t>Chatelin</a:t>
            </a:r>
            <a:r>
              <a:rPr lang="fr-FR" dirty="0"/>
              <a:t> C. (2023). </a:t>
            </a:r>
            <a:r>
              <a:rPr lang="fr-FR" b="1" i="1" dirty="0"/>
              <a:t>La durabilité, du concept au pilotage territorial.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Revue du Gestionnaire Public</a:t>
            </a:r>
            <a:r>
              <a:rPr lang="fr-FR" dirty="0">
                <a:solidFill>
                  <a:srgbClr val="F29405"/>
                </a:solidFill>
              </a:rPr>
              <a:t>, (2).</a:t>
            </a:r>
            <a:endParaRPr lang="fr-FR" b="1" kern="0" dirty="0">
              <a:solidFill>
                <a:srgbClr val="F29405"/>
              </a:solidFill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endParaRPr lang="fr-FR" b="1" i="0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r>
              <a:rPr lang="fr-FR" dirty="0" err="1"/>
              <a:t>Chatelin</a:t>
            </a:r>
            <a:r>
              <a:rPr lang="fr-FR" dirty="0"/>
              <a:t>, C.(2023) </a:t>
            </a:r>
            <a:r>
              <a:rPr lang="fr-FR" b="1" i="1" dirty="0" err="1"/>
              <a:t>Rapporteure</a:t>
            </a:r>
            <a:r>
              <a:rPr lang="fr-FR" b="1" i="1" dirty="0"/>
              <a:t> pour la Thèse de EHRARAI A.F.</a:t>
            </a:r>
            <a:r>
              <a:rPr lang="fr-FR" i="1" dirty="0"/>
              <a:t> </a:t>
            </a:r>
            <a:r>
              <a:rPr lang="fr-FR" b="1" i="1" dirty="0"/>
              <a:t>«</a:t>
            </a:r>
            <a:r>
              <a:rPr lang="fr-FR" i="1" dirty="0"/>
              <a:t> </a:t>
            </a:r>
            <a:r>
              <a:rPr lang="fr-FR" b="1" i="1" dirty="0"/>
              <a:t>Le processus de privatisation dans un État en voie d’institutionnalisation au regard de l’exercice de sa souveraineté : les situations de la cimenterie de </a:t>
            </a:r>
            <a:r>
              <a:rPr lang="fr-FR" b="1" i="1" dirty="0" err="1"/>
              <a:t>Ghori</a:t>
            </a:r>
            <a:r>
              <a:rPr lang="fr-FR" b="1" i="1" dirty="0"/>
              <a:t>, du charbon de </a:t>
            </a:r>
            <a:r>
              <a:rPr lang="fr-FR" b="1" i="1" dirty="0" err="1"/>
              <a:t>Kakar</a:t>
            </a:r>
            <a:r>
              <a:rPr lang="fr-FR" b="1" i="1" dirty="0"/>
              <a:t> (</a:t>
            </a:r>
            <a:r>
              <a:rPr lang="fr-FR" b="1" i="1" dirty="0" err="1"/>
              <a:t>Ghori</a:t>
            </a:r>
            <a:r>
              <a:rPr lang="fr-FR" b="1" i="1" dirty="0"/>
              <a:t>/</a:t>
            </a:r>
            <a:r>
              <a:rPr lang="fr-FR" b="1" i="1" dirty="0" err="1"/>
              <a:t>Karkar</a:t>
            </a:r>
            <a:r>
              <a:rPr lang="fr-FR" b="1" i="1" dirty="0"/>
              <a:t>) et de l’électricité de DABS en Afghanistan », sous la direction de M. Sonny </a:t>
            </a:r>
            <a:r>
              <a:rPr lang="fr-FR" b="1" i="1" dirty="0" err="1"/>
              <a:t>Perseil</a:t>
            </a:r>
            <a:r>
              <a:rPr lang="fr-FR" b="1" i="1" dirty="0"/>
              <a:t>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École doctorale Abbé Grégoire, LIRSA, CNAM, Paris.</a:t>
            </a:r>
            <a:endParaRPr lang="fr-FR" b="1" i="0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878D73-787F-F85B-886C-A872217C204A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B61FDD42-9C4F-204D-E281-D1E4EFB1CDCB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38D3D2-385F-1960-A144-74BDFA8D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2912"/>
            <a:ext cx="1501122" cy="11860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504028-45F5-47AE-A325-1362CD416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" y="3992473"/>
            <a:ext cx="813974" cy="96256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49FEAF-247D-4556-9397-A12EC321B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6" b="28595"/>
          <a:stretch/>
        </p:blipFill>
        <p:spPr>
          <a:xfrm>
            <a:off x="177273" y="4968291"/>
            <a:ext cx="847223" cy="4485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6475A5-0CFA-4948-A476-98CE7B2AF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2454162"/>
            <a:ext cx="847223" cy="52161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F94E7-73CA-46B4-8961-655315B8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C39C1-E0AD-6B06-34C2-08DB9E159E8B}"/>
              </a:ext>
            </a:extLst>
          </p:cNvPr>
          <p:cNvSpPr/>
          <p:nvPr/>
        </p:nvSpPr>
        <p:spPr>
          <a:xfrm>
            <a:off x="52252" y="2418301"/>
            <a:ext cx="11946467" cy="606257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F793A8-F806-4A16-AB40-EAB7EAF05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7" y="3060720"/>
            <a:ext cx="837699" cy="9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634"/>
            <a:ext cx="10744200" cy="379658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Carassus, D., </a:t>
            </a:r>
            <a:r>
              <a:rPr lang="fr-FR" dirty="0" err="1"/>
              <a:t>Llopart</a:t>
            </a:r>
            <a:r>
              <a:rPr lang="fr-FR" dirty="0"/>
              <a:t>, M., </a:t>
            </a:r>
            <a:r>
              <a:rPr lang="fr-FR" dirty="0" err="1"/>
              <a:t>Betriu</a:t>
            </a:r>
            <a:r>
              <a:rPr lang="fr-FR" dirty="0"/>
              <a:t>, V., &amp; </a:t>
            </a:r>
            <a:r>
              <a:rPr lang="fr-FR" dirty="0" err="1"/>
              <a:t>Lescanne</a:t>
            </a:r>
            <a:r>
              <a:rPr lang="fr-FR" dirty="0"/>
              <a:t>, V. (2023). </a:t>
            </a:r>
            <a:r>
              <a:rPr lang="fr-FR" b="1" i="1" dirty="0"/>
              <a:t>L'évaluation du contrat de ville 2015-2022 pour l'agglomération paloise: une méthodologie originale en réponse aux insuffisances des pratiques évaluatives actuelles.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In Rencontre d’actualité régionale sur l'évaluation des politiques locales.</a:t>
            </a:r>
          </a:p>
          <a:p>
            <a:pPr algn="just">
              <a:spcBef>
                <a:spcPts val="0"/>
              </a:spcBef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fr-FR" dirty="0"/>
              <a:t>Maurel, C., Carassus, D., &amp; </a:t>
            </a:r>
            <a:r>
              <a:rPr lang="fr-FR" dirty="0" err="1"/>
              <a:t>Pouzacq</a:t>
            </a:r>
            <a:r>
              <a:rPr lang="fr-FR" dirty="0"/>
              <a:t>, N. (2023). </a:t>
            </a:r>
            <a:r>
              <a:rPr lang="fr-FR" b="1" i="1" dirty="0"/>
              <a:t>L’influence de l’évaluation des politiques publiques sur les apprentissages organisationnels: une étude sur les collectivités françaises.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ACCRA, 16(1), 13-43.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>
              <a:spcBef>
                <a:spcPts val="0"/>
              </a:spcBef>
            </a:pPr>
            <a:endParaRPr lang="fr-FR" b="1" i="0" dirty="0">
              <a:solidFill>
                <a:srgbClr val="F29405"/>
              </a:solidFill>
              <a:effectLst/>
            </a:endParaRPr>
          </a:p>
          <a:p>
            <a:pPr algn="just">
              <a:defRPr/>
            </a:pPr>
            <a:r>
              <a:rPr lang="fr-FR" dirty="0"/>
              <a:t>Ata, A., Carassus, D., </a:t>
            </a:r>
            <a:r>
              <a:rPr lang="fr-FR" dirty="0" err="1"/>
              <a:t>Safy-Godineau</a:t>
            </a:r>
            <a:r>
              <a:rPr lang="fr-FR" dirty="0"/>
              <a:t>, F., &amp; Ben Atta, O. (2023). </a:t>
            </a:r>
            <a:r>
              <a:rPr lang="fr-FR" b="1" i="1" dirty="0"/>
              <a:t>La gestion par et pour les chiffres: les effets pervers d'un pilotage de l'action publique conduit sous le prisme des chiffres?.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In Colloque de la revue Politiques et Management Public.</a:t>
            </a:r>
          </a:p>
          <a:p>
            <a:pPr algn="just">
              <a:defRPr/>
            </a:pPr>
            <a:endParaRPr lang="fr-FR" b="1" kern="0" dirty="0">
              <a:solidFill>
                <a:srgbClr val="F29405"/>
              </a:solidFill>
              <a:cs typeface="Arial"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98313"/>
            <a:ext cx="1501234" cy="11861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B5D190-FD13-4E70-A2B6-199245F0E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2422878"/>
            <a:ext cx="954108" cy="4250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A41C9D-48CA-4F7D-B587-3A4A64EF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2" y="3438001"/>
            <a:ext cx="761462" cy="83213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859C98-033E-449D-84E4-6A58706D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7F652-5E31-F9D3-416D-0F4B44F666E4}"/>
              </a:ext>
            </a:extLst>
          </p:cNvPr>
          <p:cNvSpPr/>
          <p:nvPr/>
        </p:nvSpPr>
        <p:spPr>
          <a:xfrm>
            <a:off x="52252" y="3376747"/>
            <a:ext cx="11946467" cy="969929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68499D-B538-48F2-95D9-3A75612A9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11"/>
          <a:stretch/>
        </p:blipFill>
        <p:spPr>
          <a:xfrm>
            <a:off x="177272" y="4609025"/>
            <a:ext cx="922231" cy="5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739"/>
            <a:ext cx="10744200" cy="434836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Carassus, D., &amp; </a:t>
            </a:r>
            <a:r>
              <a:rPr lang="fr-FR" dirty="0" err="1"/>
              <a:t>Frucquet</a:t>
            </a:r>
            <a:r>
              <a:rPr lang="fr-FR" dirty="0"/>
              <a:t>, P. (2024). </a:t>
            </a:r>
            <a:r>
              <a:rPr lang="fr-FR" b="1" i="1" dirty="0"/>
              <a:t>L’évaluation des politiques locales: Application à l’inclusion numérique.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In Master class La Fibre 64/</a:t>
            </a:r>
            <a:r>
              <a:rPr lang="fr-FR" dirty="0" err="1">
                <a:solidFill>
                  <a:srgbClr val="F29405"/>
                </a:solidFill>
              </a:rPr>
              <a:t>Alpi</a:t>
            </a:r>
            <a:r>
              <a:rPr lang="fr-FR" dirty="0">
                <a:solidFill>
                  <a:srgbClr val="F29405"/>
                </a:solidFill>
              </a:rPr>
              <a:t>, Rencontres sur l’inclusion numérique.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r>
              <a:rPr lang="fr-FR" dirty="0"/>
              <a:t>Aubert, C., Carassus, D., (2024). </a:t>
            </a:r>
            <a:r>
              <a:rPr lang="fr-FR" b="1" i="1" dirty="0"/>
              <a:t>L’auto-évaluation du plan d’économie d’énergie en éclairage public et signalisation lumineuse tricolore (PEEEPS) de l’agglomération d’Agen comme amélioration des modes de gouvernance.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, Entretiens de l’Innovation Territoriale, Table ronde n°2 : Gouvernance et Résilience, Conseil Régional des Hauts de France </a:t>
            </a:r>
            <a:endParaRPr lang="fr-FR" b="1" dirty="0">
              <a:solidFill>
                <a:srgbClr val="F29405"/>
              </a:solidFill>
            </a:endParaRPr>
          </a:p>
          <a:p>
            <a:pPr>
              <a:spcBef>
                <a:spcPts val="0"/>
              </a:spcBef>
            </a:pPr>
            <a:endParaRPr lang="fr-FR" dirty="0"/>
          </a:p>
          <a:p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M., &amp; Ata, A. (2023). </a:t>
            </a:r>
            <a:r>
              <a:rPr lang="fr-FR" b="1" i="1" dirty="0"/>
              <a:t>Quelle stratégie de communication pour les clubs sportifs après la crise? Une application à un club professionnel.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In AIRMAP, Management public, crises et post-crises: la permanence dans le changement.</a:t>
            </a:r>
            <a:endParaRPr lang="fr-FR" b="1" kern="0" dirty="0">
              <a:solidFill>
                <a:srgbClr val="F29405"/>
              </a:solidFill>
              <a:latin typeface="Aptos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fr-FR" dirty="0"/>
              <a:t>Carassus, D., </a:t>
            </a:r>
            <a:r>
              <a:rPr lang="fr-FR" dirty="0" err="1"/>
              <a:t>Dreveton</a:t>
            </a:r>
            <a:r>
              <a:rPr lang="fr-FR" dirty="0"/>
              <a:t>, B., &amp; Favoreu, C. (2023). </a:t>
            </a:r>
            <a:r>
              <a:rPr lang="fr-FR" b="1" i="1" dirty="0"/>
              <a:t>L'impact du pilotage des politiques publiques sur la rénovation du management des collectivités territoriales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(No. hal-03909282).</a:t>
            </a:r>
            <a:endParaRPr lang="en-US" b="1" kern="0" dirty="0">
              <a:solidFill>
                <a:srgbClr val="F29405"/>
              </a:solidFill>
              <a:cs typeface="Arial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fr-FR" dirty="0" err="1"/>
              <a:t>Ediyato</a:t>
            </a:r>
            <a:r>
              <a:rPr lang="fr-FR" dirty="0"/>
              <a:t>, B. G., Carassus, D., &amp; </a:t>
            </a:r>
            <a:r>
              <a:rPr lang="fr-FR" dirty="0" err="1"/>
              <a:t>Godowski</a:t>
            </a:r>
            <a:r>
              <a:rPr lang="fr-FR" dirty="0"/>
              <a:t>, C. (2023). </a:t>
            </a:r>
            <a:r>
              <a:rPr lang="fr-FR" b="1" i="1" dirty="0"/>
              <a:t>Caractérisation des formes de contrôle de gestion dans les collectivités locales: le cas des communes béninoises.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Finance Contrôle Stratégie, (26-4).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98313"/>
            <a:ext cx="1501234" cy="11861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FC8C44-69D3-44F6-B576-50B1668A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6136436"/>
            <a:ext cx="906809" cy="4250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43B1F00-F02C-47E0-BEE3-6BF43EF42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5018637"/>
            <a:ext cx="873126" cy="8939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BBD7CB-5B5A-4806-A912-A587B4D5F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3" y="4128492"/>
            <a:ext cx="895024" cy="7264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D03794-F1D1-4DEE-9054-CA389F9EB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8" y="2854100"/>
            <a:ext cx="838199" cy="108856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6F1430-9B80-4A17-A6DD-A070221B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3D68E-A5C9-8A76-349C-A43887302F99}"/>
              </a:ext>
            </a:extLst>
          </p:cNvPr>
          <p:cNvSpPr/>
          <p:nvPr/>
        </p:nvSpPr>
        <p:spPr>
          <a:xfrm>
            <a:off x="122767" y="6058333"/>
            <a:ext cx="11390442" cy="743162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RegDemat - Registre dématérialisé d'enquêtes publiques">
            <a:extLst>
              <a:ext uri="{FF2B5EF4-FFF2-40B4-BE49-F238E27FC236}">
                <a16:creationId xmlns:a16="http://schemas.microsoft.com/office/drawing/2014/main" id="{D6D9632B-4DA6-BE9E-2577-FC63E0E0FD1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4" y="2071430"/>
            <a:ext cx="928707" cy="72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69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69"/>
            <a:ext cx="10744200" cy="3765052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dirty="0"/>
              <a:t>Ata, A, Carassus D. (2024). </a:t>
            </a:r>
            <a:r>
              <a:rPr lang="fr-FR" b="1" i="1" dirty="0"/>
              <a:t>Pour en finir avec l’Arlésienne de la mesure de la performance publique !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Revue du Gestionnaire Public, 2024, n°2.</a:t>
            </a: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r>
              <a:rPr lang="fr-FR" dirty="0"/>
              <a:t>Aubert, C., Carassus D., (2024). </a:t>
            </a:r>
            <a:r>
              <a:rPr lang="fr-FR" b="1" i="1" dirty="0"/>
              <a:t>L’auto-évaluation du plan d’économie d’énergie en éclairage public et signalisation lumineuse tricolore (PEEEPS) de l’agglomération d’Agen comme amélioration des modes de gouvernance.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Revue du Gestionnaire Public n°2.</a:t>
            </a:r>
            <a:endParaRPr lang="fr-FR" b="1" dirty="0">
              <a:solidFill>
                <a:srgbClr val="F29405"/>
              </a:solidFill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r>
              <a:rPr lang="fr-FR" dirty="0"/>
              <a:t>Carassus, D., (2024). </a:t>
            </a:r>
            <a:r>
              <a:rPr lang="fr-FR" b="1" i="1" dirty="0"/>
              <a:t>La gouvernance publique : l’arbre et la forêt.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Revue du Gestionnaire Public (3).</a:t>
            </a:r>
            <a:endParaRPr lang="fr-FR" b="1" i="0" dirty="0">
              <a:solidFill>
                <a:srgbClr val="F29405"/>
              </a:solidFill>
              <a:effectLst/>
            </a:endParaRPr>
          </a:p>
          <a:p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Frucquet</a:t>
            </a:r>
            <a:r>
              <a:rPr lang="fr-FR" dirty="0"/>
              <a:t>, P., Carassus D., Maurel, C., </a:t>
            </a:r>
            <a:r>
              <a:rPr lang="fr-FR" dirty="0" err="1"/>
              <a:t>Dreveton</a:t>
            </a:r>
            <a:r>
              <a:rPr lang="fr-FR" dirty="0"/>
              <a:t>, B,. (2024). </a:t>
            </a:r>
            <a:r>
              <a:rPr lang="fr-FR" b="1" i="1" dirty="0"/>
              <a:t>L’</a:t>
            </a:r>
            <a:r>
              <a:rPr lang="fr-FR" b="1" i="1" dirty="0" err="1"/>
              <a:t>évaluabilité</a:t>
            </a:r>
            <a:r>
              <a:rPr lang="fr-FR" b="1" i="1" dirty="0"/>
              <a:t> des politiques publiques locales : une application aux Villes et Territoires Intelligents. Symposium International : les futurs possibles du management public</a:t>
            </a:r>
            <a:r>
              <a:rPr lang="fr-FR" dirty="0"/>
              <a:t>, </a:t>
            </a:r>
            <a:r>
              <a:rPr lang="fr-FR" dirty="0">
                <a:solidFill>
                  <a:srgbClr val="F29405"/>
                </a:solidFill>
              </a:rPr>
              <a:t>organisé par l’Université Paris-Panthéon-Assas (LARGEPA et Centre interdisciplinaire de formation à la fonction personnel-CIFFOP) et l’École nationale d'administration publique (ÉNAP) Québec, Canada, Paris, France.</a:t>
            </a:r>
          </a:p>
          <a:p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2912"/>
            <a:ext cx="1501234" cy="11861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DCC9BF-B4AE-40DB-8526-E72DB657C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9" y="2280140"/>
            <a:ext cx="785441" cy="10013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AA396A-3165-414C-8B0E-570C64F6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2" y="3379157"/>
            <a:ext cx="785253" cy="10010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2B87238-C7F9-4C25-9945-5165E0B0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1" y="4421154"/>
            <a:ext cx="825049" cy="10518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244487-CD44-49BB-9DE8-2141E5B77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8" y="5584237"/>
            <a:ext cx="785442" cy="102884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AB0018-251A-4B50-BF28-537F7528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A3B89-56D4-3978-AE81-59BBCCB24222}"/>
              </a:ext>
            </a:extLst>
          </p:cNvPr>
          <p:cNvSpPr/>
          <p:nvPr/>
        </p:nvSpPr>
        <p:spPr>
          <a:xfrm>
            <a:off x="52252" y="3281465"/>
            <a:ext cx="11946467" cy="1117464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7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FA890E7-3CCB-4F38-B2B6-D99679B2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47" y="2224215"/>
            <a:ext cx="8298455" cy="408398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1) Présentation introductive de la chaire</a:t>
            </a:r>
            <a:endParaRPr lang="fr-FR" sz="2800" b="1" dirty="0"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2) Présentation du rapport d’activité 2023-2024</a:t>
            </a:r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3) Présentation du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projet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2025-2026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311AE5-F685-456F-A86C-F0710872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449" y="229714"/>
            <a:ext cx="6203091" cy="84216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n-lt"/>
              </a:rPr>
              <a:t>Rapport d'activité 2024 - Projet 2025/26</a:t>
            </a:r>
            <a:endParaRPr lang="fr-FR" sz="2800" dirty="0">
              <a:latin typeface="+mn-lt"/>
            </a:endParaRP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3AE0E9C5-E412-4BF2-B290-F13782C2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412776"/>
            <a:ext cx="1162898" cy="54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98313"/>
            <a:ext cx="1501234" cy="118616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7AD2F584-86F5-406A-856B-653976040AF4}"/>
              </a:ext>
            </a:extLst>
          </p:cNvPr>
          <p:cNvSpPr txBox="1">
            <a:spLocks/>
          </p:cNvSpPr>
          <p:nvPr/>
        </p:nvSpPr>
        <p:spPr>
          <a:xfrm>
            <a:off x="838199" y="2493868"/>
            <a:ext cx="10752667" cy="4080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dirty="0"/>
              <a:t>Carassus, D., (2024). </a:t>
            </a:r>
            <a:r>
              <a:rPr lang="fr-FR" b="1" i="1" dirty="0"/>
              <a:t>Le service public doit-il être rentable ?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La Gazette des communes, des départements, des régions.</a:t>
            </a:r>
          </a:p>
          <a:p>
            <a:pPr algn="just">
              <a:defRPr/>
            </a:pPr>
            <a:endParaRPr lang="fr-FR" b="1" i="0" dirty="0">
              <a:solidFill>
                <a:srgbClr val="F29405"/>
              </a:solidFill>
              <a:effectLst/>
            </a:endParaRPr>
          </a:p>
          <a:p>
            <a:pPr algn="just">
              <a:defRPr/>
            </a:pPr>
            <a:r>
              <a:rPr lang="fr-FR" dirty="0"/>
              <a:t>Carassus, D., (2024). </a:t>
            </a:r>
            <a:r>
              <a:rPr lang="fr-FR" b="1" i="1" dirty="0"/>
              <a:t>L’évaluation des politiques locales : Enjeux, limites et perspectives.</a:t>
            </a:r>
            <a:r>
              <a:rPr lang="fr-FR" b="1" dirty="0"/>
              <a:t> Rencontres nationales des conseillers en organisation des Centres de Gestion, "L’évaluation : pour une prise de recul sur nos missions, et comme un outil au service de nos interventions", </a:t>
            </a:r>
            <a:r>
              <a:rPr lang="fr-FR" dirty="0">
                <a:solidFill>
                  <a:srgbClr val="F29405"/>
                </a:solidFill>
              </a:rPr>
              <a:t>Centre de gestion de la Lozère, Mende, France.</a:t>
            </a:r>
            <a:endParaRPr lang="fr-FR" b="1" dirty="0">
              <a:solidFill>
                <a:srgbClr val="F29405"/>
              </a:solidFill>
            </a:endParaRPr>
          </a:p>
          <a:p>
            <a:pPr algn="just">
              <a:defRPr/>
            </a:pPr>
            <a:endParaRPr lang="fr-FR" b="1" i="0" dirty="0">
              <a:solidFill>
                <a:srgbClr val="F29405"/>
              </a:solidFill>
              <a:effectLst/>
            </a:endParaRPr>
          </a:p>
          <a:p>
            <a:pPr algn="just">
              <a:defRPr/>
            </a:pPr>
            <a:r>
              <a:rPr lang="fr-FR" dirty="0"/>
              <a:t>Carassus, D., (2024). </a:t>
            </a:r>
            <a:r>
              <a:rPr lang="fr-FR" b="1" i="1" dirty="0"/>
              <a:t>Comment mieux innover en collectivité locale d’un point de vue managérial ?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Séminaire des cadres 64 de la ville de Biarritz, Biarritz, France.</a:t>
            </a:r>
          </a:p>
          <a:p>
            <a:pPr algn="just">
              <a:defRPr/>
            </a:pPr>
            <a:endParaRPr lang="fr-FR" b="1" i="0" dirty="0">
              <a:solidFill>
                <a:srgbClr val="F29405"/>
              </a:solidFill>
              <a:effectLst/>
            </a:endParaRPr>
          </a:p>
          <a:p>
            <a:r>
              <a:rPr lang="en-US" dirty="0" err="1"/>
              <a:t>Arnéguy</a:t>
            </a:r>
            <a:r>
              <a:rPr lang="en-US" dirty="0"/>
              <a:t>, E., </a:t>
            </a:r>
            <a:r>
              <a:rPr lang="en-US" dirty="0" err="1"/>
              <a:t>Ohana</a:t>
            </a:r>
            <a:r>
              <a:rPr lang="en-US" dirty="0"/>
              <a:t> M., Carassus D., (2024). </a:t>
            </a:r>
            <a:r>
              <a:rPr lang="en-US" b="1" i="1" dirty="0"/>
              <a:t>Organizational Justice towards citizens and readiness for change in local authorities: role of pride and prosocial motivations.</a:t>
            </a:r>
            <a:r>
              <a:rPr lang="en-US" b="1" dirty="0"/>
              <a:t> </a:t>
            </a:r>
            <a:r>
              <a:rPr lang="en-US" dirty="0">
                <a:solidFill>
                  <a:srgbClr val="F29405"/>
                </a:solidFill>
              </a:rPr>
              <a:t>Fostering Innovation to address grand challenges, EURAM (UK), United Kingdom.</a:t>
            </a:r>
          </a:p>
          <a:p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7E44A7C-CF2E-40DF-A4E8-1A7AD08E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2145505"/>
            <a:ext cx="911570" cy="9115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42CBC9-CE3E-4AE8-A0A1-9D54C168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2" y="3343537"/>
            <a:ext cx="784664" cy="9450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4B286F-E61A-48A9-8F6E-A4E787FE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" y="5766576"/>
            <a:ext cx="914400" cy="23270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8C032-FEEE-443A-B92C-DA095476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6FB45-605C-757E-4737-EF393FF0E5D6}"/>
              </a:ext>
            </a:extLst>
          </p:cNvPr>
          <p:cNvSpPr/>
          <p:nvPr/>
        </p:nvSpPr>
        <p:spPr>
          <a:xfrm>
            <a:off x="52252" y="3258209"/>
            <a:ext cx="11946467" cy="1073645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Charte graphique">
            <a:extLst>
              <a:ext uri="{FF2B5EF4-FFF2-40B4-BE49-F238E27FC236}">
                <a16:creationId xmlns:a16="http://schemas.microsoft.com/office/drawing/2014/main" id="{FBE115D6-9750-7DB8-D853-61CF6F76224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" y="4718204"/>
            <a:ext cx="872623" cy="539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94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69"/>
            <a:ext cx="10744200" cy="422225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Ata, A., Carassus, D., &amp; </a:t>
            </a:r>
            <a:r>
              <a:rPr lang="fr-FR" dirty="0" err="1"/>
              <a:t>Safy-Godineau</a:t>
            </a:r>
            <a:r>
              <a:rPr lang="fr-FR" dirty="0"/>
              <a:t>, F. (2023). </a:t>
            </a:r>
            <a:r>
              <a:rPr lang="fr-FR" b="1" i="1" dirty="0"/>
              <a:t>L'influence de la gouvernance territoriale sur le processus de création de valeur publique: analyse de la performance d'une politique publique à valeur sociétale.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12ème colloque, « Management public, crises et post-crises », AIRMAP, Dijon, France. : </a:t>
            </a:r>
            <a:endParaRPr lang="fr-FR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fr-FR" dirty="0"/>
              <a:t>Carassus, D. (2023). </a:t>
            </a:r>
            <a:r>
              <a:rPr lang="fr-FR" b="1" i="1" dirty="0"/>
              <a:t>Vive l'évaluation des politiques publiques… mais sous certaines conditions!!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Revue du Gestionnaire Public.</a:t>
            </a:r>
            <a:endParaRPr lang="fr-FR" b="1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fr-FR" dirty="0"/>
              <a:t>Ata, A., &amp; Carassus, D. (2023). </a:t>
            </a:r>
            <a:r>
              <a:rPr lang="fr-FR" b="1" i="1" dirty="0"/>
              <a:t>Pour en finir avec l'Arlésienne de la gestion de la performance: la proposition d'une mesure globale et opérationnelle de la performance publique par sa chaîne de valeur.</a:t>
            </a:r>
            <a:r>
              <a:rPr lang="fr-FR" b="1" dirty="0"/>
              <a:t> </a:t>
            </a:r>
            <a:r>
              <a:rPr lang="fr-FR" dirty="0">
                <a:solidFill>
                  <a:srgbClr val="F29405"/>
                </a:solidFill>
              </a:rPr>
              <a:t>Télescope: Revue d'analyse comparée en administration publique.</a:t>
            </a:r>
            <a:endParaRPr lang="fr-FR" b="1" i="0" dirty="0">
              <a:solidFill>
                <a:srgbClr val="F29405"/>
              </a:solidFill>
              <a:effectLst/>
              <a:latin typeface="Aptos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98313"/>
            <a:ext cx="1501234" cy="11861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1806A3-F7C0-4803-9153-E2BB42D8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185459"/>
            <a:ext cx="954108" cy="13509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5F567D-4F09-47C4-9A84-F6663627C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2257146"/>
            <a:ext cx="954108" cy="8268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17C86D-3892-4FB7-8C20-A83C4B28F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5189189"/>
            <a:ext cx="954108" cy="61354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1A8CB-A5FE-4B6C-B47F-6E8A5E7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7379E-842C-8266-4BBC-8E29FEDC8BA8}"/>
              </a:ext>
            </a:extLst>
          </p:cNvPr>
          <p:cNvSpPr/>
          <p:nvPr/>
        </p:nvSpPr>
        <p:spPr>
          <a:xfrm>
            <a:off x="68260" y="4967362"/>
            <a:ext cx="11946467" cy="1198472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49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69"/>
            <a:ext cx="10744200" cy="422225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Carassus, D. </a:t>
            </a:r>
            <a:r>
              <a:rPr lang="fr-FR" dirty="0" err="1"/>
              <a:t>Dreveton</a:t>
            </a:r>
            <a:r>
              <a:rPr lang="fr-FR" dirty="0"/>
              <a:t>, B. Favoreu, C. (2023). </a:t>
            </a:r>
            <a:r>
              <a:rPr lang="fr-FR" b="1" i="1" dirty="0"/>
              <a:t>L'impact du pilotage des politiques publiques sur la rénovation du management des collectivités territoriales.</a:t>
            </a:r>
            <a:r>
              <a:rPr lang="fr-FR" dirty="0">
                <a:solidFill>
                  <a:srgbClr val="F29405"/>
                </a:solidFill>
              </a:rPr>
              <a:t> Marc BOLLECKER; Angèle RENAUD. Repenser le management des organisations publiques sous le prisme du contrôle de gestion, Vuibert, 2023, 978-2-311-41125-6. </a:t>
            </a:r>
            <a:endParaRPr lang="fr-FR" b="1" kern="0" dirty="0">
              <a:solidFill>
                <a:srgbClr val="F29405"/>
              </a:solidFill>
              <a:cs typeface="Arial"/>
            </a:endParaRPr>
          </a:p>
          <a:p>
            <a:pPr marL="0" indent="0" algn="just">
              <a:buNone/>
              <a:defRPr/>
            </a:pPr>
            <a:r>
              <a:rPr lang="fr-FR" dirty="0"/>
              <a:t> 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r>
              <a:rPr lang="fr-FR" dirty="0"/>
              <a:t>Carassus, D. (2023). </a:t>
            </a:r>
            <a:r>
              <a:rPr lang="fr-FR" b="1" i="1" dirty="0"/>
              <a:t>La recherche en management public: pour qui, comment et dans quel but? Bilan et perspectives-Le cas des chaires partenariales.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In Colloque de la revue Politiques et Management Public, Séance plénière.</a:t>
            </a:r>
          </a:p>
          <a:p>
            <a:pPr algn="just"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  <a:sym typeface="Wingdings" panose="05000000000000000000" pitchFamily="2" charset="2"/>
            </a:endParaRPr>
          </a:p>
          <a:p>
            <a:pPr algn="just"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65D70B-ABD6-3846-1B28-C899CBB99A6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91376C7D-3B47-1F05-B8C1-9329890E522A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58F066-B245-EEDA-8564-D8FB90F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98313"/>
            <a:ext cx="1501234" cy="118616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1A8CB-A5FE-4B6C-B47F-6E8A5E7A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6" name="Image 15" descr="Vuibert.fr | Bien se préparer, bien se former">
            <a:extLst>
              <a:ext uri="{FF2B5EF4-FFF2-40B4-BE49-F238E27FC236}">
                <a16:creationId xmlns:a16="http://schemas.microsoft.com/office/drawing/2014/main" id="{5A1E5343-71E5-41CA-9D30-122319DC3B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" y="2535500"/>
            <a:ext cx="1027558" cy="33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09FE9A-AA16-4ED3-A363-56D89B3378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" y="3594458"/>
            <a:ext cx="1027558" cy="6186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D6F67C-84FC-2F31-43B0-AF68A3FAD4EE}"/>
              </a:ext>
            </a:extLst>
          </p:cNvPr>
          <p:cNvSpPr/>
          <p:nvPr/>
        </p:nvSpPr>
        <p:spPr>
          <a:xfrm>
            <a:off x="30822" y="2485192"/>
            <a:ext cx="11946467" cy="977676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8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B91E06-83BF-94FB-FFCF-51FF8F2AAD4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EA57AC-F241-281C-0F96-6B1EE8A3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3348"/>
            <a:ext cx="1503406" cy="1187877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73AE25B-8174-D1D7-4A9A-CCD0510FFAD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6E1CFD-A0A2-4D9A-B7F9-AB4D3AFB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9"/>
            <a:ext cx="10989733" cy="3683094"/>
          </a:xfrm>
        </p:spPr>
        <p:txBody>
          <a:bodyPr>
            <a:noAutofit/>
          </a:bodyPr>
          <a:lstStyle/>
          <a:p>
            <a:r>
              <a:rPr lang="fr-FR" dirty="0" err="1"/>
              <a:t>Safy-Godineau</a:t>
            </a:r>
            <a:r>
              <a:rPr lang="fr-FR" dirty="0"/>
              <a:t>, F. (2024). </a:t>
            </a:r>
            <a:r>
              <a:rPr lang="fr-FR" b="1" i="1" dirty="0"/>
              <a:t>« Un management stratégique intégré des RH est essentiel pour relever les défis des collectivités. »</a:t>
            </a:r>
            <a:r>
              <a:rPr lang="fr-FR" dirty="0"/>
              <a:t> </a:t>
            </a:r>
            <a:r>
              <a:rPr lang="fr-FR" i="1" dirty="0">
                <a:solidFill>
                  <a:srgbClr val="F29405"/>
                </a:solidFill>
              </a:rPr>
              <a:t>La lettre du cadre territorial.</a:t>
            </a:r>
            <a:endParaRPr lang="fr-FR" i="1" kern="0" dirty="0">
              <a:solidFill>
                <a:srgbClr val="F29405"/>
              </a:solidFill>
              <a:cs typeface="Arial"/>
            </a:endParaRPr>
          </a:p>
          <a:p>
            <a:pPr>
              <a:spcBef>
                <a:spcPts val="0"/>
              </a:spcBef>
            </a:pPr>
            <a:endParaRPr lang="fr-FR" b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r>
              <a:rPr lang="en-US" dirty="0" err="1"/>
              <a:t>Ohana</a:t>
            </a:r>
            <a:r>
              <a:rPr lang="en-US" dirty="0"/>
              <a:t>, M., Murtaza, G., </a:t>
            </a:r>
            <a:r>
              <a:rPr lang="en-US" dirty="0" err="1"/>
              <a:t>Haq</a:t>
            </a:r>
            <a:r>
              <a:rPr lang="en-US" dirty="0"/>
              <a:t>, I. U., Al-</a:t>
            </a:r>
            <a:r>
              <a:rPr lang="en-US" dirty="0" err="1"/>
              <a:t>Shatti</a:t>
            </a:r>
            <a:r>
              <a:rPr lang="en-US" dirty="0"/>
              <a:t>, E., &amp; Chi, Z. (2024). </a:t>
            </a:r>
            <a:r>
              <a:rPr lang="fr-FR" b="1" i="1" dirty="0"/>
              <a:t>« </a:t>
            </a:r>
            <a:r>
              <a:rPr lang="en-US" b="1" i="1" dirty="0"/>
              <a:t>Why and when can CSR toward employees lead to </a:t>
            </a:r>
            <a:r>
              <a:rPr lang="en-US" b="1" i="1" dirty="0" err="1"/>
              <a:t>cyberloafing</a:t>
            </a:r>
            <a:r>
              <a:rPr lang="en-US" b="1" i="1" dirty="0"/>
              <a:t>? The role of workplace boredom and moral disengagement.</a:t>
            </a:r>
            <a:r>
              <a:rPr lang="fr-FR" b="1" i="1" dirty="0"/>
              <a:t> »</a:t>
            </a:r>
            <a:r>
              <a:rPr lang="en-US" dirty="0"/>
              <a:t> </a:t>
            </a:r>
            <a:r>
              <a:rPr lang="en-US" i="1" dirty="0">
                <a:solidFill>
                  <a:srgbClr val="F29405"/>
                </a:solidFill>
              </a:rPr>
              <a:t>Journal of Business Ethics, 189(1), 133-148.</a:t>
            </a:r>
            <a:endParaRPr lang="fr-FR" b="1" i="1" kern="0" dirty="0">
              <a:solidFill>
                <a:srgbClr val="F29405"/>
              </a:solidFill>
              <a:cs typeface="Arial"/>
            </a:endParaRPr>
          </a:p>
          <a:p>
            <a:pPr>
              <a:spcBef>
                <a:spcPts val="0"/>
              </a:spcBef>
            </a:pPr>
            <a:endParaRPr lang="fr-FR" b="1" i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r>
              <a:rPr lang="fr-FR" dirty="0" err="1"/>
              <a:t>Kraak</a:t>
            </a:r>
            <a:r>
              <a:rPr lang="fr-FR" dirty="0"/>
              <a:t>, J. M., Hansen, S. D., </a:t>
            </a:r>
            <a:r>
              <a:rPr lang="fr-FR" dirty="0" err="1"/>
              <a:t>Griep</a:t>
            </a:r>
            <a:r>
              <a:rPr lang="fr-FR" dirty="0"/>
              <a:t>, Y., </a:t>
            </a:r>
            <a:r>
              <a:rPr lang="fr-FR" dirty="0" err="1"/>
              <a:t>Bhattacharya</a:t>
            </a:r>
            <a:r>
              <a:rPr lang="fr-FR" dirty="0"/>
              <a:t>, S., </a:t>
            </a:r>
            <a:r>
              <a:rPr lang="fr-FR" dirty="0" err="1"/>
              <a:t>Bojovic</a:t>
            </a:r>
            <a:r>
              <a:rPr lang="fr-FR" dirty="0"/>
              <a:t>, N., Diehl, M. R., ... &amp; </a:t>
            </a:r>
            <a:r>
              <a:rPr lang="fr-FR" dirty="0" err="1"/>
              <a:t>Tekleab</a:t>
            </a:r>
            <a:r>
              <a:rPr lang="fr-FR" dirty="0"/>
              <a:t>, A. (2024). </a:t>
            </a:r>
            <a:r>
              <a:rPr lang="fr-FR" b="1" i="1" dirty="0"/>
              <a:t>« In </a:t>
            </a:r>
            <a:r>
              <a:rPr lang="fr-FR" b="1" i="1" dirty="0" err="1"/>
              <a:t>pursuit</a:t>
            </a:r>
            <a:r>
              <a:rPr lang="fr-FR" b="1" i="1" dirty="0"/>
              <a:t> of impact: How </a:t>
            </a:r>
            <a:r>
              <a:rPr lang="fr-FR" b="1" i="1" dirty="0" err="1"/>
              <a:t>psychological</a:t>
            </a:r>
            <a:r>
              <a:rPr lang="fr-FR" b="1" i="1" dirty="0"/>
              <a:t> </a:t>
            </a:r>
            <a:r>
              <a:rPr lang="fr-FR" b="1" i="1" dirty="0" err="1"/>
              <a:t>contract</a:t>
            </a:r>
            <a:r>
              <a:rPr lang="fr-FR" b="1" i="1" dirty="0"/>
              <a:t> </a:t>
            </a:r>
            <a:r>
              <a:rPr lang="fr-FR" b="1" i="1" dirty="0" err="1"/>
              <a:t>research</a:t>
            </a:r>
            <a:r>
              <a:rPr lang="fr-FR" b="1" i="1" dirty="0"/>
              <a:t> can </a:t>
            </a:r>
            <a:r>
              <a:rPr lang="fr-FR" b="1" i="1" dirty="0" err="1"/>
              <a:t>make</a:t>
            </a:r>
            <a:r>
              <a:rPr lang="fr-FR" b="1" i="1" dirty="0"/>
              <a:t> the </a:t>
            </a:r>
            <a:r>
              <a:rPr lang="fr-FR" b="1" i="1" dirty="0" err="1"/>
              <a:t>work</a:t>
            </a:r>
            <a:r>
              <a:rPr lang="fr-FR" b="1" i="1" dirty="0"/>
              <a:t>-world a </a:t>
            </a:r>
            <a:r>
              <a:rPr lang="fr-FR" b="1" i="1" dirty="0" err="1"/>
              <a:t>better</a:t>
            </a:r>
            <a:r>
              <a:rPr lang="fr-FR" b="1" i="1" dirty="0"/>
              <a:t> place. »</a:t>
            </a:r>
            <a:r>
              <a:rPr lang="fr-FR" dirty="0"/>
              <a:t> </a:t>
            </a:r>
            <a:r>
              <a:rPr lang="fr-FR" i="1" dirty="0">
                <a:solidFill>
                  <a:srgbClr val="F29405"/>
                </a:solidFill>
              </a:rPr>
              <a:t>Group &amp; </a:t>
            </a:r>
            <a:r>
              <a:rPr lang="fr-FR" i="1" dirty="0" err="1">
                <a:solidFill>
                  <a:srgbClr val="F29405"/>
                </a:solidFill>
              </a:rPr>
              <a:t>Organization</a:t>
            </a:r>
            <a:r>
              <a:rPr lang="fr-FR" i="1" dirty="0">
                <a:solidFill>
                  <a:srgbClr val="F29405"/>
                </a:solidFill>
              </a:rPr>
              <a:t> Management, 49(6), 1425-1453.</a:t>
            </a:r>
            <a:endParaRPr lang="fr-FR" b="1" i="1" kern="0" dirty="0">
              <a:solidFill>
                <a:srgbClr val="F29405"/>
              </a:solidFill>
              <a:cs typeface="Arial"/>
            </a:endParaRPr>
          </a:p>
          <a:p>
            <a:pPr>
              <a:spcBef>
                <a:spcPts val="0"/>
              </a:spcBef>
            </a:pPr>
            <a:endParaRPr lang="fr-FR" b="1" i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r>
              <a:rPr lang="en-US" dirty="0" err="1"/>
              <a:t>Ohana</a:t>
            </a:r>
            <a:r>
              <a:rPr lang="en-US" dirty="0"/>
              <a:t>, M., </a:t>
            </a:r>
            <a:r>
              <a:rPr lang="en-US" dirty="0" err="1"/>
              <a:t>Bensemmane</a:t>
            </a:r>
            <a:r>
              <a:rPr lang="en-US" dirty="0"/>
              <a:t>, S., Diehl, M. R., &amp; </a:t>
            </a:r>
            <a:r>
              <a:rPr lang="en-US" dirty="0" err="1"/>
              <a:t>Stinglhamber</a:t>
            </a:r>
            <a:r>
              <a:rPr lang="en-US" dirty="0"/>
              <a:t>, F. (2024). </a:t>
            </a:r>
            <a:r>
              <a:rPr lang="fr-FR" b="1" i="1" dirty="0"/>
              <a:t>« </a:t>
            </a:r>
            <a:r>
              <a:rPr lang="en-US" b="1" i="1" dirty="0"/>
              <a:t>Overall team justice and psychological strain: A daily diary study.</a:t>
            </a:r>
            <a:r>
              <a:rPr lang="fr-FR" b="1" i="1" dirty="0"/>
              <a:t> »</a:t>
            </a:r>
            <a:r>
              <a:rPr lang="en-US" b="1" i="1" dirty="0"/>
              <a:t> </a:t>
            </a:r>
            <a:r>
              <a:rPr lang="en-US" i="1" dirty="0">
                <a:solidFill>
                  <a:srgbClr val="F29405"/>
                </a:solidFill>
              </a:rPr>
              <a:t>International Journal of Psychology, 59(3), 441-449.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rgbClr val="F29405"/>
              </a:solidFill>
            </a:endParaRPr>
          </a:p>
          <a:p>
            <a:pPr algn="just">
              <a:defRPr/>
            </a:pPr>
            <a:r>
              <a:rPr lang="fr-FR" dirty="0" err="1"/>
              <a:t>Safy-Godineau</a:t>
            </a:r>
            <a:r>
              <a:rPr lang="fr-FR" dirty="0"/>
              <a:t> F. (2024). </a:t>
            </a:r>
            <a:r>
              <a:rPr lang="fr-FR" b="1" dirty="0"/>
              <a:t>La nuit européenne des chercheur.es, Pau</a:t>
            </a:r>
            <a:endParaRPr lang="fr-FR" dirty="0">
              <a:solidFill>
                <a:srgbClr val="F29405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34CA19-5B3E-4DC1-A9B0-4077B2D9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5697" r="15102" b="16841"/>
          <a:stretch/>
        </p:blipFill>
        <p:spPr>
          <a:xfrm>
            <a:off x="177273" y="2513608"/>
            <a:ext cx="954106" cy="5216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FC23EF-D27A-4D4D-A5C7-0C0C8ACCC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300909"/>
            <a:ext cx="954107" cy="9722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9A0D19-32F8-4B23-BD1B-689561D54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4325834"/>
            <a:ext cx="954108" cy="9817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C6F194-9139-44A9-814B-93FC6896C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5352392"/>
            <a:ext cx="954108" cy="8812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D6B62F-9233-46D3-AAB5-1E17E922D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6277121"/>
            <a:ext cx="954108" cy="521613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D52720-FF2E-4401-BBEF-10C55808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3E2E9-4B13-4E14-695C-775AD4ACA60F}"/>
              </a:ext>
            </a:extLst>
          </p:cNvPr>
          <p:cNvSpPr/>
          <p:nvPr/>
        </p:nvSpPr>
        <p:spPr>
          <a:xfrm>
            <a:off x="0" y="2437235"/>
            <a:ext cx="11946467" cy="807040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80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73" y="2493868"/>
            <a:ext cx="10744493" cy="439569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fr-FR" i="0" dirty="0" err="1">
                <a:effectLst/>
              </a:rPr>
              <a:t>Bellemin</a:t>
            </a:r>
            <a:r>
              <a:rPr lang="fr-FR" i="0" dirty="0">
                <a:effectLst/>
              </a:rPr>
              <a:t>, P. (2024). </a:t>
            </a:r>
            <a:r>
              <a:rPr lang="fr-FR" b="1" i="1" dirty="0">
                <a:effectLst/>
              </a:rPr>
              <a:t>De l'influence du management stratégique sur la gestion budgétaire et financière de collectivités locales françaises: entre intégration et dissociation</a:t>
            </a:r>
            <a:r>
              <a:rPr lang="fr-FR" i="0" dirty="0">
                <a:effectLst/>
              </a:rPr>
              <a:t> </a:t>
            </a:r>
            <a:r>
              <a:rPr lang="fr-FR" b="1" i="0" dirty="0">
                <a:solidFill>
                  <a:srgbClr val="F29405"/>
                </a:solidFill>
                <a:effectLst/>
              </a:rPr>
              <a:t>(Doctoral dissertation, Université de Pau et des Pays de l'Adour).</a:t>
            </a:r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r>
              <a:rPr lang="fr-FR" dirty="0"/>
              <a:t>Carassus, D. (2023). </a:t>
            </a:r>
            <a:r>
              <a:rPr lang="fr-FR" b="1" i="1" dirty="0"/>
              <a:t>Les appropriations des innovations managériales à l'échelle locale. « Innovation managériale : 10 ans après, qu'en est-il dans les collectivités ? »</a:t>
            </a:r>
            <a:r>
              <a:rPr lang="fr-FR" dirty="0"/>
              <a:t> </a:t>
            </a:r>
            <a:r>
              <a:rPr lang="fr-FR" dirty="0">
                <a:solidFill>
                  <a:srgbClr val="F29405"/>
                </a:solidFill>
              </a:rPr>
              <a:t>La Gazette des communes, à distance, France.</a:t>
            </a:r>
            <a:endParaRPr lang="fr-FR" b="1" dirty="0">
              <a:solidFill>
                <a:srgbClr val="F29405"/>
              </a:solidFill>
            </a:endParaRPr>
          </a:p>
          <a:p>
            <a:pPr algn="just">
              <a:defRPr/>
            </a:pPr>
            <a:endParaRPr lang="fr-FR" b="1" i="0" dirty="0">
              <a:effectLst/>
            </a:endParaRPr>
          </a:p>
          <a:p>
            <a:pPr algn="just">
              <a:defRPr/>
            </a:pPr>
            <a:r>
              <a:rPr lang="fr-FR" dirty="0"/>
              <a:t>Carassus, D., </a:t>
            </a:r>
            <a:r>
              <a:rPr lang="fr-FR" dirty="0" err="1"/>
              <a:t>Safy-Godineau</a:t>
            </a:r>
            <a:r>
              <a:rPr lang="fr-FR" dirty="0"/>
              <a:t>, F., </a:t>
            </a:r>
            <a:r>
              <a:rPr lang="fr-FR" dirty="0" err="1"/>
              <a:t>Frucquet</a:t>
            </a:r>
            <a:r>
              <a:rPr lang="fr-FR" dirty="0"/>
              <a:t>, P., </a:t>
            </a:r>
            <a:r>
              <a:rPr lang="fr-FR" dirty="0" err="1"/>
              <a:t>Chatelin</a:t>
            </a:r>
            <a:r>
              <a:rPr lang="fr-FR" dirty="0"/>
              <a:t> C. (2023</a:t>
            </a:r>
            <a:r>
              <a:rPr lang="fr-FR" b="1" dirty="0"/>
              <a:t>). </a:t>
            </a:r>
            <a:r>
              <a:rPr lang="fr-FR" b="1" i="1" dirty="0"/>
              <a:t>«  Quelles sont les évolutions du management des organisations et des politiques publiques ? »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Séminaire de la chaire OPTIMA / Rectorat de l'Académie de Bordeaux, Chaire OPTIMA, May 2023, Bayonne, France</a:t>
            </a:r>
            <a:r>
              <a:rPr lang="fr-FR" dirty="0">
                <a:solidFill>
                  <a:srgbClr val="F29405"/>
                </a:solidFill>
              </a:rPr>
              <a:t>.</a:t>
            </a:r>
          </a:p>
          <a:p>
            <a:pPr algn="just">
              <a:defRPr/>
            </a:pPr>
            <a:endParaRPr lang="fr-FR" b="1" i="0" dirty="0">
              <a:effectLst/>
            </a:endParaRPr>
          </a:p>
          <a:p>
            <a:pPr algn="just">
              <a:defRPr/>
            </a:pPr>
            <a:r>
              <a:rPr lang="fr-FR" dirty="0"/>
              <a:t>Couret, J. (2023). </a:t>
            </a:r>
            <a:r>
              <a:rPr lang="fr-FR" b="1" i="1" dirty="0"/>
              <a:t>« La médiation des conflits interpersonnels dans les Etablissements Publics de Santé: une approche innovante impliquant un management organisationnel territorialisé. » </a:t>
            </a:r>
            <a:r>
              <a:rPr lang="fr-FR" i="1" dirty="0">
                <a:solidFill>
                  <a:srgbClr val="F29405"/>
                </a:solidFill>
              </a:rPr>
              <a:t>In Journée de l’Ecole doctorale Sciences Sociales et Humanités-Octobre 2023.</a:t>
            </a:r>
            <a:endParaRPr lang="en-US" b="1" kern="0" dirty="0">
              <a:solidFill>
                <a:srgbClr val="F2940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fr-FR" b="1" i="0" dirty="0"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B91E06-83BF-94FB-FFCF-51FF8F2AAD4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EA57AC-F241-281C-0F96-6B1EE8A3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3348"/>
            <a:ext cx="1503406" cy="1187877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73AE25B-8174-D1D7-4A9A-CCD0510FFAD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F76BD4-E545-4F59-993E-B6B800E26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2241847"/>
            <a:ext cx="847224" cy="7488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0C7723-2BD0-4C01-8759-AAC8985A5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501559"/>
            <a:ext cx="911570" cy="9115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45D987-4E68-4431-80E2-D40DB0C4A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6" y="4531919"/>
            <a:ext cx="976635" cy="6444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E749B1-162A-476C-93B9-DEAFBE444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5753132"/>
            <a:ext cx="847224" cy="74887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1FF37-74B5-4B76-A223-6213DA0D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BAD821-D760-2026-38BF-F4B0B61CCAF8}"/>
              </a:ext>
            </a:extLst>
          </p:cNvPr>
          <p:cNvSpPr/>
          <p:nvPr/>
        </p:nvSpPr>
        <p:spPr>
          <a:xfrm>
            <a:off x="68261" y="3501559"/>
            <a:ext cx="11946467" cy="911570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7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73" y="2493868"/>
            <a:ext cx="10744493" cy="439569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Prat D</a:t>
            </a:r>
            <a:r>
              <a:rPr lang="fr-FR" i="0" dirty="0">
                <a:effectLst/>
              </a:rPr>
              <a:t>it </a:t>
            </a:r>
            <a:r>
              <a:rPr lang="fr-FR" i="0" dirty="0" err="1">
                <a:effectLst/>
              </a:rPr>
              <a:t>Hauret</a:t>
            </a:r>
            <a:r>
              <a:rPr lang="fr-FR" i="0" dirty="0">
                <a:effectLst/>
              </a:rPr>
              <a:t>, S., &amp; Carassus, D. (2023). </a:t>
            </a:r>
            <a:r>
              <a:rPr lang="fr-FR" b="1" i="1" dirty="0">
                <a:effectLst/>
              </a:rPr>
              <a:t>L’inclusion organisationnelle des travailleurs en situation de handicap. Une revue systématique de la littérature. </a:t>
            </a:r>
            <a:r>
              <a:rPr lang="fr-FR" i="0" dirty="0">
                <a:solidFill>
                  <a:srgbClr val="F29405"/>
                </a:solidFill>
                <a:effectLst/>
              </a:rPr>
              <a:t>Politiques &amp; management public, 40(4), 493-512.</a:t>
            </a:r>
          </a:p>
          <a:p>
            <a:pPr marL="0" indent="0" algn="just">
              <a:buNone/>
              <a:defRPr/>
            </a:pPr>
            <a:endParaRPr lang="fr-FR" b="1" i="0" dirty="0">
              <a:effectLst/>
            </a:endParaRPr>
          </a:p>
          <a:p>
            <a:pPr algn="just">
              <a:defRPr/>
            </a:pPr>
            <a:r>
              <a:rPr lang="fr-FR" i="0" dirty="0">
                <a:effectLst/>
              </a:rPr>
              <a:t>Carassus, D. (2023). </a:t>
            </a:r>
            <a:r>
              <a:rPr lang="fr-FR" b="1" i="1" dirty="0">
                <a:effectLst/>
              </a:rPr>
              <a:t>Rapporteur de la recherche doctorale Mme Audrey LEININGER « Contribution à la connaissance des déterminants de la performance des organisations publiques : Une analyse de l’influence du leadership des chefs d’établissement sur la performance des établissements publics locaux d’enseignement », Université de Lorraine, sous la direction de M. Anthony KHUN. </a:t>
            </a:r>
            <a:r>
              <a:rPr lang="fr-FR" i="0" dirty="0">
                <a:solidFill>
                  <a:srgbClr val="F29405"/>
                </a:solidFill>
                <a:effectLst/>
              </a:rPr>
              <a:t>École doctorale SJPEG - Sciences Juridiques, Politiques, Economiques et de Gestion (Lorraine)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B91E06-83BF-94FB-FFCF-51FF8F2AAD4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EA57AC-F241-281C-0F96-6B1EE8A3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3348"/>
            <a:ext cx="1503406" cy="1187877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73AE25B-8174-D1D7-4A9A-CCD0510FFAD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1FF37-74B5-4B76-A223-6213DA0D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D3482F1-A18F-426A-9C03-4F1F7075E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318416"/>
            <a:ext cx="847225" cy="563635"/>
          </a:xfrm>
          <a:prstGeom prst="rect">
            <a:avLst/>
          </a:prstGeom>
        </p:spPr>
      </p:pic>
      <p:pic>
        <p:nvPicPr>
          <p:cNvPr id="16" name="Image 15" descr="Politiques et management public">
            <a:extLst>
              <a:ext uri="{FF2B5EF4-FFF2-40B4-BE49-F238E27FC236}">
                <a16:creationId xmlns:a16="http://schemas.microsoft.com/office/drawing/2014/main" id="{F245DA49-07AB-46E5-8FE3-5D65E4DE9C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2" y="2352655"/>
            <a:ext cx="847224" cy="9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1C3750-58B0-E300-BA70-7C5E43413288}"/>
              </a:ext>
            </a:extLst>
          </p:cNvPr>
          <p:cNvSpPr/>
          <p:nvPr/>
        </p:nvSpPr>
        <p:spPr>
          <a:xfrm>
            <a:off x="68261" y="2236202"/>
            <a:ext cx="11946467" cy="1082213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5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73" y="2493868"/>
            <a:ext cx="10752667" cy="439569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dirty="0"/>
              <a:t>Prat Dit </a:t>
            </a:r>
            <a:r>
              <a:rPr lang="fr-FR" dirty="0" err="1"/>
              <a:t>Hauret</a:t>
            </a:r>
            <a:r>
              <a:rPr lang="fr-FR" dirty="0"/>
              <a:t>, S., &amp; Carassus, D. (2023). </a:t>
            </a:r>
            <a:r>
              <a:rPr lang="fr-FR" b="1" i="1" dirty="0"/>
              <a:t>« Les pratiques organisationnelles inclusives communiquées par les groupes cotés au CAC 40: une analyse de contenu. »</a:t>
            </a:r>
            <a:r>
              <a:rPr lang="fr-FR" i="1" dirty="0"/>
              <a:t> </a:t>
            </a:r>
            <a:r>
              <a:rPr lang="fr-FR" i="1" dirty="0">
                <a:solidFill>
                  <a:srgbClr val="F29405"/>
                </a:solidFill>
              </a:rPr>
              <a:t>In Workshop </a:t>
            </a:r>
            <a:r>
              <a:rPr lang="fr-FR" i="1" dirty="0" err="1">
                <a:solidFill>
                  <a:srgbClr val="F29405"/>
                </a:solidFill>
              </a:rPr>
              <a:t>Ges</a:t>
            </a:r>
            <a:r>
              <a:rPr lang="fr-FR" i="1" dirty="0">
                <a:solidFill>
                  <a:srgbClr val="F29405"/>
                </a:solidFill>
              </a:rPr>
              <a:t>’ Handi Gestion et Handicap.</a:t>
            </a:r>
          </a:p>
          <a:p>
            <a:pPr algn="just">
              <a:defRPr/>
            </a:pPr>
            <a:endParaRPr lang="fr-FR" b="1" i="1" kern="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dirty="0"/>
              <a:t>Ata, A., Carassus, D., </a:t>
            </a:r>
            <a:r>
              <a:rPr lang="fr-FR" dirty="0" err="1"/>
              <a:t>Safy-Godineau</a:t>
            </a:r>
            <a:r>
              <a:rPr lang="fr-FR" dirty="0"/>
              <a:t>, F., &amp; Atta, O. B. (2023</a:t>
            </a:r>
            <a:r>
              <a:rPr lang="fr-FR" b="1" dirty="0"/>
              <a:t>). </a:t>
            </a:r>
            <a:r>
              <a:rPr lang="fr-FR" b="1" i="1" dirty="0"/>
              <a:t>« La gestion par et pour les chiffres: les effets pervers d'un pilotage de l'action publique conduit sous le prisme des chiffres ? »</a:t>
            </a:r>
            <a:r>
              <a:rPr lang="fr-FR" b="1" dirty="0"/>
              <a:t> </a:t>
            </a:r>
            <a:r>
              <a:rPr lang="fr-FR" i="1" dirty="0">
                <a:solidFill>
                  <a:srgbClr val="F29405"/>
                </a:solidFill>
              </a:rPr>
              <a:t>In Colloque de la revue Politiques et Management Public, digital transformation in the public </a:t>
            </a:r>
            <a:r>
              <a:rPr lang="fr-FR" i="1" dirty="0" err="1">
                <a:solidFill>
                  <a:srgbClr val="F29405"/>
                </a:solidFill>
              </a:rPr>
              <a:t>sector</a:t>
            </a:r>
            <a:r>
              <a:rPr lang="fr-FR" i="1" dirty="0">
                <a:solidFill>
                  <a:srgbClr val="F29405"/>
                </a:solidFill>
              </a:rPr>
              <a:t>, Budapest, </a:t>
            </a:r>
            <a:r>
              <a:rPr lang="fr-FR" i="1" dirty="0" err="1">
                <a:solidFill>
                  <a:srgbClr val="F29405"/>
                </a:solidFill>
              </a:rPr>
              <a:t>Hungary</a:t>
            </a:r>
            <a:r>
              <a:rPr lang="fr-FR" i="1" dirty="0">
                <a:solidFill>
                  <a:srgbClr val="F29405"/>
                </a:solidFill>
              </a:rPr>
              <a:t>.</a:t>
            </a:r>
          </a:p>
          <a:p>
            <a:pPr algn="just">
              <a:defRPr/>
            </a:pPr>
            <a:endParaRPr lang="fr-FR" b="1" i="1" kern="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err="1"/>
              <a:t>Ohana</a:t>
            </a:r>
            <a:r>
              <a:rPr lang="en-US" dirty="0"/>
              <a:t>, M., </a:t>
            </a:r>
            <a:r>
              <a:rPr lang="en-US" dirty="0" err="1"/>
              <a:t>Stinglhamber</a:t>
            </a:r>
            <a:r>
              <a:rPr lang="en-US" dirty="0"/>
              <a:t>, F., &amp; </a:t>
            </a:r>
            <a:r>
              <a:rPr lang="en-US" dirty="0" err="1"/>
              <a:t>Caesens</a:t>
            </a:r>
            <a:r>
              <a:rPr lang="en-US" dirty="0"/>
              <a:t>, G. (2023). </a:t>
            </a:r>
            <a:r>
              <a:rPr lang="fr-FR" b="1" i="1" dirty="0"/>
              <a:t>« </a:t>
            </a:r>
            <a:r>
              <a:rPr lang="en-US" b="1" i="1" dirty="0"/>
              <a:t>Coworkers’ interpersonal justice and team citizenship behaviors: mediation of social exchange and identity and moderation of extraversion.</a:t>
            </a:r>
            <a:r>
              <a:rPr lang="fr-FR" b="1" i="1" dirty="0"/>
              <a:t> »</a:t>
            </a:r>
            <a:r>
              <a:rPr lang="en-US" b="1" dirty="0"/>
              <a:t> </a:t>
            </a:r>
            <a:r>
              <a:rPr lang="en-US" i="1" dirty="0">
                <a:solidFill>
                  <a:srgbClr val="F29405"/>
                </a:solidFill>
              </a:rPr>
              <a:t>European Business Review, 35(6), 924-940.</a:t>
            </a:r>
            <a:endParaRPr lang="fr-FR" b="1" i="1" kern="0" dirty="0">
              <a:solidFill>
                <a:srgbClr val="F29405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endParaRPr lang="fr-FR" b="1" i="1" kern="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err="1"/>
              <a:t>Stinglhamber</a:t>
            </a:r>
            <a:r>
              <a:rPr lang="en-US" dirty="0"/>
              <a:t>, F., Nguyen, N., </a:t>
            </a:r>
            <a:r>
              <a:rPr lang="en-US" dirty="0" err="1"/>
              <a:t>Ohana</a:t>
            </a:r>
            <a:r>
              <a:rPr lang="en-US" dirty="0"/>
              <a:t>, M., </a:t>
            </a:r>
            <a:r>
              <a:rPr lang="en-US" dirty="0" err="1"/>
              <a:t>Lagios</a:t>
            </a:r>
            <a:r>
              <a:rPr lang="en-US" dirty="0"/>
              <a:t>, C., </a:t>
            </a:r>
            <a:r>
              <a:rPr lang="en-US" dirty="0" err="1"/>
              <a:t>Demoulin</a:t>
            </a:r>
            <a:r>
              <a:rPr lang="en-US" dirty="0"/>
              <a:t>, S., &amp; </a:t>
            </a:r>
            <a:r>
              <a:rPr lang="en-US" dirty="0" err="1"/>
              <a:t>Maurage</a:t>
            </a:r>
            <a:r>
              <a:rPr lang="en-US" dirty="0"/>
              <a:t>, P. (2023). </a:t>
            </a:r>
            <a:r>
              <a:rPr lang="fr-FR" b="1" dirty="0"/>
              <a:t>« </a:t>
            </a:r>
            <a:r>
              <a:rPr lang="en-US" b="1" dirty="0"/>
              <a:t>For whom and why organizational dehumanization is linked to deviant </a:t>
            </a:r>
            <a:r>
              <a:rPr lang="en-US" b="1" dirty="0" err="1"/>
              <a:t>behaviours</a:t>
            </a:r>
            <a:r>
              <a:rPr lang="en-US" b="1" dirty="0"/>
              <a:t>.</a:t>
            </a:r>
            <a:r>
              <a:rPr lang="fr-FR" b="1" dirty="0"/>
              <a:t> »</a:t>
            </a:r>
            <a:r>
              <a:rPr lang="en-US" dirty="0"/>
              <a:t> </a:t>
            </a:r>
            <a:r>
              <a:rPr lang="en-US" i="1" dirty="0">
                <a:solidFill>
                  <a:srgbClr val="F29405"/>
                </a:solidFill>
              </a:rPr>
              <a:t>Journal of Occupational and Organizational Psychology, 96(1), 203-229.</a:t>
            </a:r>
            <a:endParaRPr lang="en-US" b="1" kern="0" dirty="0">
              <a:solidFill>
                <a:srgbClr val="F29405"/>
              </a:solidFill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B91E06-83BF-94FB-FFCF-51FF8F2AAD4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EA57AC-F241-281C-0F96-6B1EE8A3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951" y="1273348"/>
            <a:ext cx="1503406" cy="1187877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73AE25B-8174-D1D7-4A9A-CCD0510FFAD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93D924-2685-4BD8-B212-E345780AE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2529090"/>
            <a:ext cx="976276" cy="2533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C95FDE-E8C1-47B6-8C02-F007C21D2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" y="3324164"/>
            <a:ext cx="954108" cy="10426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96E341-9F24-4525-BF21-5FF2AE1E7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4745424"/>
            <a:ext cx="1003108" cy="6620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7F9D6A-5D98-4937-B7E7-A7DD9594F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6079987"/>
            <a:ext cx="954108" cy="1221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5667F8-55C9-458C-A567-2FD630AA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0DDC0-1AFD-B2BA-9E4E-9175FA5AA1DC}"/>
              </a:ext>
            </a:extLst>
          </p:cNvPr>
          <p:cNvSpPr/>
          <p:nvPr/>
        </p:nvSpPr>
        <p:spPr>
          <a:xfrm>
            <a:off x="68261" y="3236098"/>
            <a:ext cx="11946467" cy="1283651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74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0735734" cy="4395693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M., &amp; Ata, A. (2024). </a:t>
            </a:r>
            <a:r>
              <a:rPr lang="fr-FR" b="1" i="1" dirty="0"/>
              <a:t>La prise en compte des citoyens - usagers pour redéfinir les services publics : un éclairage par les ODD, </a:t>
            </a:r>
            <a:r>
              <a:rPr lang="fr-FR" dirty="0">
                <a:solidFill>
                  <a:srgbClr val="F29405"/>
                </a:solidFill>
              </a:rPr>
              <a:t>91e Congrès de l'</a:t>
            </a:r>
            <a:r>
              <a:rPr lang="fr-FR" dirty="0" err="1">
                <a:solidFill>
                  <a:srgbClr val="F29405"/>
                </a:solidFill>
              </a:rPr>
              <a:t>Acfas</a:t>
            </a:r>
            <a:r>
              <a:rPr lang="fr-FR" dirty="0">
                <a:solidFill>
                  <a:srgbClr val="F29405"/>
                </a:solidFill>
              </a:rPr>
              <a:t>, Session « La dimension sociale du développement durable au sein du gouvernement fédéral : défis et opportunités », Université d’Ottawa.</a:t>
            </a:r>
          </a:p>
          <a:p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M., &amp; Ata, A. (2024). </a:t>
            </a:r>
            <a:r>
              <a:rPr lang="fr-FR" b="1" i="1" dirty="0"/>
              <a:t>« Soutenir la dimension sociale du développement durable : pistes d’action et de réflexion »</a:t>
            </a:r>
            <a:r>
              <a:rPr lang="fr-FR" dirty="0"/>
              <a:t>, </a:t>
            </a:r>
            <a:r>
              <a:rPr lang="fr-FR" dirty="0">
                <a:solidFill>
                  <a:srgbClr val="F29405"/>
                </a:solidFill>
              </a:rPr>
              <a:t>table ronde avec le ministère du gouvernement du Canada « Environnement et Changement climatique », Université d’Ottawa.</a:t>
            </a:r>
            <a:endParaRPr lang="fr-FR" kern="0" dirty="0">
              <a:solidFill>
                <a:srgbClr val="F29405"/>
              </a:solidFill>
              <a:cs typeface="Arial"/>
            </a:endParaRPr>
          </a:p>
          <a:p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r>
              <a:rPr lang="fr-FR" dirty="0" err="1"/>
              <a:t>Mendi</a:t>
            </a:r>
            <a:r>
              <a:rPr lang="fr-FR" dirty="0"/>
              <a:t> </a:t>
            </a:r>
            <a:r>
              <a:rPr lang="fr-FR" dirty="0" err="1"/>
              <a:t>Bilek</a:t>
            </a:r>
            <a:r>
              <a:rPr lang="fr-FR" dirty="0"/>
              <a:t>, G., Calvi, R., </a:t>
            </a:r>
            <a:r>
              <a:rPr lang="fr-FR" dirty="0" err="1"/>
              <a:t>Erhel</a:t>
            </a:r>
            <a:r>
              <a:rPr lang="fr-FR" dirty="0"/>
              <a:t>, D., Mechouar, Y. (2024). </a:t>
            </a:r>
            <a:r>
              <a:rPr lang="fr-FR" b="1" i="1" dirty="0"/>
              <a:t>Le rôle des initiatives multi-acteurs dans la durabilité des chaînes logistiques : étude de cas d'un programme volontaire en France.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Congrès National de la Recherche des IUT, Université de Haute-Alsace (UHA) Mulhouse - Colmar [Université de Haute-Alsace (UHA)], Mulhouse, France.</a:t>
            </a:r>
            <a:endParaRPr lang="fr-FR" kern="0" dirty="0">
              <a:solidFill>
                <a:srgbClr val="F29405"/>
              </a:solidFill>
              <a:cs typeface="Arial"/>
            </a:endParaRPr>
          </a:p>
          <a:p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r>
              <a:rPr lang="fr-FR" dirty="0"/>
              <a:t>Gautier, M., Latour, L., </a:t>
            </a:r>
            <a:r>
              <a:rPr lang="fr-FR" dirty="0" err="1"/>
              <a:t>Mengui</a:t>
            </a:r>
            <a:r>
              <a:rPr lang="fr-FR" dirty="0"/>
              <a:t>, M., Schnapper, A., Catherine, V. (2024). </a:t>
            </a:r>
            <a:r>
              <a:rPr lang="fr-FR" b="1" i="1" dirty="0"/>
              <a:t>Vers les territoires à mission….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Sociétés à Mission : Théories et Pratiques, EM Lyon, Paris, France.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effectLst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928815-6C5C-E4F6-6699-422C2DC57A44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1E879E-353C-AC88-5AB6-DA3B7821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172" y="1275140"/>
            <a:ext cx="1503497" cy="1187948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7C0DF26D-84F6-CCDD-832B-B5C0F8DFCDE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76D8F66-4DC0-4290-A1B9-820DD5FB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2465635"/>
            <a:ext cx="954108" cy="3035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5C6BF2A-AA40-45B5-A61E-F15F4ACE8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3547243"/>
            <a:ext cx="956804" cy="3153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0A929B-684F-4F86-A718-97A85FDC3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4614086"/>
            <a:ext cx="954108" cy="53860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2BA6F15-DE51-48F0-9A73-F4E96FD6E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" y="6125647"/>
            <a:ext cx="1085611" cy="32074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C86AE-FA04-4597-B9C4-E3BF9959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DF00C-6352-620D-9CBF-D66E39B9FA13}"/>
              </a:ext>
            </a:extLst>
          </p:cNvPr>
          <p:cNvSpPr/>
          <p:nvPr/>
        </p:nvSpPr>
        <p:spPr>
          <a:xfrm>
            <a:off x="68261" y="3436040"/>
            <a:ext cx="11946467" cy="992275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5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0735734" cy="4395693"/>
          </a:xfrm>
        </p:spPr>
        <p:txBody>
          <a:bodyPr/>
          <a:lstStyle/>
          <a:p>
            <a:pPr algn="just">
              <a:defRPr/>
            </a:pPr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 (2024). </a:t>
            </a:r>
            <a:r>
              <a:rPr lang="fr-FR" b="1" i="1" dirty="0"/>
              <a:t>Société à mission et territoire : un éclairage du point de vue des acteurs sur le marché de l’emploi sud-aquitain,</a:t>
            </a:r>
            <a:r>
              <a:rPr lang="fr-FR" i="1" dirty="0"/>
              <a:t> </a:t>
            </a:r>
            <a:r>
              <a:rPr lang="fr-FR" dirty="0">
                <a:solidFill>
                  <a:srgbClr val="F29405"/>
                </a:solidFill>
              </a:rPr>
              <a:t>Colloque académique sur les Sociétés à Mission, EM Lyon, Paris.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r>
              <a:rPr lang="en-US" dirty="0"/>
              <a:t>Zhang, C., Venkatesh, M., &amp; </a:t>
            </a:r>
            <a:r>
              <a:rPr lang="en-US" dirty="0" err="1"/>
              <a:t>Ohana</a:t>
            </a:r>
            <a:r>
              <a:rPr lang="en-US" dirty="0"/>
              <a:t>, M. (2024). </a:t>
            </a:r>
            <a:r>
              <a:rPr lang="en-US" b="1" i="1" dirty="0"/>
              <a:t>The impact of normative institutions on socially sustainable supply chain management: the role of individual cultural values.</a:t>
            </a:r>
            <a:r>
              <a:rPr lang="en-US" b="1" dirty="0"/>
              <a:t> </a:t>
            </a:r>
            <a:r>
              <a:rPr lang="en-US" dirty="0">
                <a:solidFill>
                  <a:srgbClr val="F29405"/>
                </a:solidFill>
              </a:rPr>
              <a:t>International Journal of Operations &amp; Production Management, 44(4), 790-812.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effectLst/>
            </a:endParaRPr>
          </a:p>
          <a:p>
            <a:r>
              <a:rPr lang="en-US" dirty="0"/>
              <a:t>Mestre, A., </a:t>
            </a:r>
            <a:r>
              <a:rPr lang="en-US" dirty="0" err="1"/>
              <a:t>Guichard</a:t>
            </a:r>
            <a:r>
              <a:rPr lang="en-US" dirty="0"/>
              <a:t> E., </a:t>
            </a:r>
            <a:r>
              <a:rPr lang="en-US" dirty="0" err="1"/>
              <a:t>Krupicka</a:t>
            </a:r>
            <a:r>
              <a:rPr lang="en-US" dirty="0"/>
              <a:t> A., </a:t>
            </a:r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M., </a:t>
            </a:r>
            <a:r>
              <a:rPr lang="en-US" dirty="0"/>
              <a:t>&amp; </a:t>
            </a:r>
            <a:r>
              <a:rPr lang="en-US" dirty="0" err="1"/>
              <a:t>Autin</a:t>
            </a:r>
            <a:r>
              <a:rPr lang="en-US" dirty="0"/>
              <a:t>, F. (2024). </a:t>
            </a:r>
            <a:r>
              <a:rPr lang="en-US" b="1" i="1" dirty="0"/>
              <a:t>Understanding adherence to underused protective measures during the COVID-19 pandemic in France: the role of health beliefs, social norms, and trust in authorities</a:t>
            </a:r>
            <a:r>
              <a:rPr lang="en-US" b="1" dirty="0"/>
              <a:t>, </a:t>
            </a:r>
            <a:r>
              <a:rPr lang="en-US" dirty="0">
                <a:solidFill>
                  <a:srgbClr val="F29405"/>
                </a:solidFill>
              </a:rPr>
              <a:t>Journal of Health and Social Sciences.</a:t>
            </a: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r>
              <a:rPr lang="fr-FR" dirty="0"/>
              <a:t>Mendy-</a:t>
            </a:r>
            <a:r>
              <a:rPr lang="fr-FR" dirty="0" err="1"/>
              <a:t>Bilek</a:t>
            </a:r>
            <a:r>
              <a:rPr lang="fr-FR" dirty="0"/>
              <a:t>, G., Calvi, R., Mechouar, Y., &amp; </a:t>
            </a:r>
            <a:r>
              <a:rPr lang="fr-FR" dirty="0" err="1"/>
              <a:t>Erhel</a:t>
            </a:r>
            <a:r>
              <a:rPr lang="fr-FR" dirty="0"/>
              <a:t>, D. (2023). </a:t>
            </a:r>
            <a:r>
              <a:rPr lang="fr-FR" b="1" i="1" dirty="0"/>
              <a:t>Approche Multi-acteurs pour relever les challenges de la décarbonation du transport pour une </a:t>
            </a:r>
            <a:r>
              <a:rPr lang="fr-FR" b="1" i="1" dirty="0" err="1"/>
              <a:t>supply</a:t>
            </a:r>
            <a:r>
              <a:rPr lang="fr-FR" b="1" i="1" dirty="0"/>
              <a:t> </a:t>
            </a:r>
            <a:r>
              <a:rPr lang="fr-FR" b="1" i="1" dirty="0" err="1"/>
              <a:t>chain</a:t>
            </a:r>
            <a:r>
              <a:rPr lang="fr-FR" b="1" i="1" dirty="0"/>
              <a:t> durable</a:t>
            </a:r>
            <a:r>
              <a:rPr lang="fr-FR" b="1" dirty="0"/>
              <a:t>. </a:t>
            </a:r>
            <a:r>
              <a:rPr lang="fr-FR" dirty="0">
                <a:solidFill>
                  <a:srgbClr val="F29405"/>
                </a:solidFill>
              </a:rPr>
              <a:t>In PROLOG 2023.</a:t>
            </a:r>
          </a:p>
          <a:p>
            <a:endParaRPr lang="fr-FR" b="1" i="0" dirty="0">
              <a:solidFill>
                <a:srgbClr val="F29405"/>
              </a:solidFill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928815-6C5C-E4F6-6699-422C2DC57A44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1E879E-353C-AC88-5AB6-DA3B7821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172" y="1275140"/>
            <a:ext cx="1503497" cy="1187948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7C0DF26D-84F6-CCDD-832B-B5C0F8DFCDE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F69310-F856-492A-BAA3-026E86E7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3201199"/>
            <a:ext cx="954108" cy="11709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D6DF3E-5404-4BE9-9FED-2DE77D3D0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" y="4597706"/>
            <a:ext cx="954108" cy="109347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B83B9D-921B-4CEF-ADB8-F9D6BABB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" y="2483802"/>
            <a:ext cx="1085611" cy="3207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F5B0532-6976-41AF-A6E6-A79D92721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5945171"/>
            <a:ext cx="1003107" cy="47487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3DB632-8668-4F64-AB91-F022DF3D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BA471-0C39-A915-60B0-06EEBC379DC8}"/>
              </a:ext>
            </a:extLst>
          </p:cNvPr>
          <p:cNvSpPr/>
          <p:nvPr/>
        </p:nvSpPr>
        <p:spPr>
          <a:xfrm>
            <a:off x="81035" y="5826869"/>
            <a:ext cx="11946467" cy="801417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7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68"/>
            <a:ext cx="10735734" cy="439569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Mendy-</a:t>
            </a:r>
            <a:r>
              <a:rPr lang="en-US" dirty="0" err="1"/>
              <a:t>Bilek</a:t>
            </a:r>
            <a:r>
              <a:rPr lang="en-US" dirty="0"/>
              <a:t>, G., </a:t>
            </a:r>
            <a:r>
              <a:rPr lang="en-US" dirty="0" err="1"/>
              <a:t>Calvi</a:t>
            </a:r>
            <a:r>
              <a:rPr lang="en-US" dirty="0"/>
              <a:t>, R., </a:t>
            </a:r>
            <a:r>
              <a:rPr lang="en-US" dirty="0" err="1"/>
              <a:t>Mechouar</a:t>
            </a:r>
            <a:r>
              <a:rPr lang="en-US" dirty="0"/>
              <a:t>, Y., &amp; </a:t>
            </a:r>
            <a:r>
              <a:rPr lang="en-US" dirty="0" err="1"/>
              <a:t>Erhel</a:t>
            </a:r>
            <a:r>
              <a:rPr lang="en-US" dirty="0"/>
              <a:t>, D. (2023). </a:t>
            </a:r>
            <a:r>
              <a:rPr lang="en-US" b="1" i="1" dirty="0"/>
              <a:t>The road for decarbonizing freight transport: a qualitative study of a voluntary program in France.</a:t>
            </a:r>
            <a:r>
              <a:rPr lang="en-US" dirty="0"/>
              <a:t> </a:t>
            </a:r>
            <a:r>
              <a:rPr lang="en-US" dirty="0">
                <a:solidFill>
                  <a:srgbClr val="F29405"/>
                </a:solidFill>
              </a:rPr>
              <a:t>In EUROMA FORUM ON SUSTAINABILITY.</a:t>
            </a:r>
            <a:endParaRPr lang="fr-FR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en-US" dirty="0"/>
              <a:t>Mendy-</a:t>
            </a:r>
            <a:r>
              <a:rPr lang="en-US" dirty="0" err="1"/>
              <a:t>Bilek</a:t>
            </a:r>
            <a:r>
              <a:rPr lang="en-US" dirty="0"/>
              <a:t>, G., </a:t>
            </a:r>
            <a:r>
              <a:rPr lang="en-US" dirty="0" err="1"/>
              <a:t>Calvi</a:t>
            </a:r>
            <a:r>
              <a:rPr lang="en-US" dirty="0"/>
              <a:t>, R., </a:t>
            </a:r>
            <a:r>
              <a:rPr lang="en-US" dirty="0" err="1"/>
              <a:t>Mechouar</a:t>
            </a:r>
            <a:r>
              <a:rPr lang="en-US" dirty="0"/>
              <a:t>, Y., </a:t>
            </a:r>
            <a:r>
              <a:rPr lang="en-US" dirty="0" err="1"/>
              <a:t>Bivona</a:t>
            </a:r>
            <a:r>
              <a:rPr lang="en-US" dirty="0"/>
              <a:t>, E., &amp; </a:t>
            </a:r>
            <a:r>
              <a:rPr lang="en-US" dirty="0" err="1"/>
              <a:t>Saporito</a:t>
            </a:r>
            <a:r>
              <a:rPr lang="en-US" dirty="0"/>
              <a:t>, G. (2023). </a:t>
            </a:r>
            <a:r>
              <a:rPr lang="en-US" b="1" i="1" dirty="0"/>
              <a:t>Barriers and motivations impacting the performance of voluntary environmental programs: the EVE program.</a:t>
            </a:r>
            <a:r>
              <a:rPr lang="en-US" i="1" dirty="0"/>
              <a:t> </a:t>
            </a:r>
            <a:r>
              <a:rPr lang="en-US" dirty="0">
                <a:solidFill>
                  <a:srgbClr val="F29405"/>
                </a:solidFill>
              </a:rPr>
              <a:t>In International System Dynamics Conference.</a:t>
            </a:r>
            <a:endParaRPr lang="fr-FR" kern="0" dirty="0">
              <a:solidFill>
                <a:srgbClr val="F29405"/>
              </a:solidFill>
              <a:cs typeface="Arial"/>
            </a:endParaRPr>
          </a:p>
          <a:p>
            <a:pPr algn="just"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algn="just">
              <a:defRPr/>
            </a:pPr>
            <a:r>
              <a:rPr lang="en-US" dirty="0" err="1"/>
              <a:t>Sfez</a:t>
            </a:r>
            <a:r>
              <a:rPr lang="en-US" dirty="0"/>
              <a:t>, F., Mestre, B., &amp; </a:t>
            </a:r>
            <a:r>
              <a:rPr lang="fr-FR" dirty="0" err="1"/>
              <a:t>Elayoubi</a:t>
            </a:r>
            <a:r>
              <a:rPr lang="fr-FR" dirty="0"/>
              <a:t>, </a:t>
            </a:r>
            <a:r>
              <a:rPr lang="fr-FR" dirty="0" err="1"/>
              <a:t>Mengi</a:t>
            </a:r>
            <a:r>
              <a:rPr lang="fr-FR" dirty="0"/>
              <a:t> M. </a:t>
            </a:r>
            <a:r>
              <a:rPr lang="en-US" dirty="0"/>
              <a:t>(2023). </a:t>
            </a:r>
            <a:r>
              <a:rPr lang="en-US" b="1" i="1" dirty="0"/>
              <a:t>Management of the Covid 19 crisis in hospitals: experts facing the shortage.</a:t>
            </a:r>
            <a:r>
              <a:rPr lang="en-US" b="1" dirty="0"/>
              <a:t> </a:t>
            </a:r>
            <a:r>
              <a:rPr lang="en-US" dirty="0">
                <a:solidFill>
                  <a:srgbClr val="F29405"/>
                </a:solidFill>
              </a:rPr>
              <a:t>In EURAM 2023: Transforming Business for Good.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29405"/>
              </a:solidFill>
              <a:effectLst/>
              <a:uLnTx/>
              <a:uFillTx/>
              <a:cs typeface="Arial"/>
            </a:endParaRPr>
          </a:p>
          <a:p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endParaRPr lang="fr-FR" b="1" i="0" dirty="0">
              <a:effectLst/>
            </a:endParaRPr>
          </a:p>
          <a:p>
            <a:endParaRPr lang="fr-FR" b="1" i="0" dirty="0">
              <a:solidFill>
                <a:srgbClr val="F29405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928815-6C5C-E4F6-6699-422C2DC57A44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1E879E-353C-AC88-5AB6-DA3B7821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172" y="1275140"/>
            <a:ext cx="1503497" cy="1187948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7C0DF26D-84F6-CCDD-832B-B5C0F8DFCDE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1D95F2-77AB-42C9-B9DE-880CF980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2563210"/>
            <a:ext cx="1003107" cy="3544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E47C784-F25F-4605-97A4-601F2283D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3472097"/>
            <a:ext cx="1003107" cy="45474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C09DE3-2E15-4613-A91C-6C58D8CCD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4418310"/>
            <a:ext cx="1003107" cy="108770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A90B6-4E89-4F83-A3AB-D9EA2BF4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50196-2EFC-FCFA-13ED-D0F7B2C80809}"/>
              </a:ext>
            </a:extLst>
          </p:cNvPr>
          <p:cNvSpPr/>
          <p:nvPr/>
        </p:nvSpPr>
        <p:spPr>
          <a:xfrm>
            <a:off x="0" y="4330244"/>
            <a:ext cx="11946467" cy="1252616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24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1388DE4-3BE9-493B-A15F-2898E67A5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052067"/>
              </p:ext>
            </p:extLst>
          </p:nvPr>
        </p:nvGraphicFramePr>
        <p:xfrm>
          <a:off x="1048530" y="21236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29CC837-7F13-4F19-9B67-54514087BEEA}"/>
              </a:ext>
            </a:extLst>
          </p:cNvPr>
          <p:cNvSpPr txBox="1"/>
          <p:nvPr/>
        </p:nvSpPr>
        <p:spPr>
          <a:xfrm>
            <a:off x="1725863" y="417621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30EC87-9ED5-4E8A-8809-7C6D6800A2A2}"/>
              </a:ext>
            </a:extLst>
          </p:cNvPr>
          <p:cNvSpPr txBox="1"/>
          <p:nvPr/>
        </p:nvSpPr>
        <p:spPr>
          <a:xfrm>
            <a:off x="3647797" y="417621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2017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87C80B-6F43-4804-B43A-A7972CD3C13A}"/>
              </a:ext>
            </a:extLst>
          </p:cNvPr>
          <p:cNvSpPr txBox="1"/>
          <p:nvPr/>
        </p:nvSpPr>
        <p:spPr>
          <a:xfrm>
            <a:off x="5569731" y="417621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68C94B-7AA6-44CB-9CD5-EE5DACA000DB}"/>
              </a:ext>
            </a:extLst>
          </p:cNvPr>
          <p:cNvSpPr txBox="1"/>
          <p:nvPr/>
        </p:nvSpPr>
        <p:spPr>
          <a:xfrm>
            <a:off x="7474731" y="417621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8D6FBC-ADEC-4FC7-A33E-8902EB40E081}"/>
              </a:ext>
            </a:extLst>
          </p:cNvPr>
          <p:cNvSpPr txBox="1"/>
          <p:nvPr/>
        </p:nvSpPr>
        <p:spPr>
          <a:xfrm>
            <a:off x="9388198" y="4176213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2024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E439F44E-B765-435D-8C3A-40AEBB9F017D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861193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Dates clés</a:t>
            </a: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9B342C50-453A-4F2A-823A-531078E843CC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1) Présentation introductive de la chaire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9CD1CA0-41BE-5E1B-1DD5-9AAED2125C11}"/>
              </a:ext>
            </a:extLst>
          </p:cNvPr>
          <p:cNvSpPr/>
          <p:nvPr/>
        </p:nvSpPr>
        <p:spPr>
          <a:xfrm>
            <a:off x="10700992" y="4081756"/>
            <a:ext cx="435133" cy="435133"/>
          </a:xfrm>
          <a:prstGeom prst="roundRect">
            <a:avLst/>
          </a:prstGeom>
          <a:solidFill>
            <a:srgbClr val="F2940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FB190A-7A7A-993B-4491-EDD79863A137}"/>
              </a:ext>
            </a:extLst>
          </p:cNvPr>
          <p:cNvSpPr txBox="1"/>
          <p:nvPr/>
        </p:nvSpPr>
        <p:spPr>
          <a:xfrm>
            <a:off x="10700992" y="419176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2027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7DBBCBA-840B-4FB1-8766-223DB472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86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FE4DA2-FF84-42F7-A44E-DD93AB51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58008"/>
            <a:ext cx="10735734" cy="439569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r-FR" sz="1750" dirty="0"/>
              <a:t>Mendy-</a:t>
            </a:r>
            <a:r>
              <a:rPr lang="fr-FR" sz="1750" dirty="0" err="1"/>
              <a:t>Bilek</a:t>
            </a:r>
            <a:r>
              <a:rPr lang="fr-FR" sz="1750" dirty="0"/>
              <a:t>, G., Calvi, R., </a:t>
            </a:r>
            <a:r>
              <a:rPr lang="fr-FR" sz="1750" dirty="0" err="1"/>
              <a:t>Erhel</a:t>
            </a:r>
            <a:r>
              <a:rPr lang="fr-FR" sz="1750" dirty="0"/>
              <a:t>, D. (2023). </a:t>
            </a:r>
            <a:r>
              <a:rPr lang="fr-FR" sz="1750" b="1" i="1" dirty="0"/>
              <a:t>Coordination et Coopération des acteurs de la chaîne logistique pour un transport durable: les transitions une question d'échelle. In TEES Colloque-Transitions Ecologiques, Economiques et Sociales (pp. 25-28). </a:t>
            </a:r>
            <a:r>
              <a:rPr lang="fr-FR" sz="1750" dirty="0">
                <a:solidFill>
                  <a:srgbClr val="F29405"/>
                </a:solidFill>
              </a:rPr>
              <a:t>ADEME.</a:t>
            </a:r>
          </a:p>
          <a:p>
            <a:pPr algn="just">
              <a:spcBef>
                <a:spcPts val="0"/>
              </a:spcBef>
              <a:defRPr/>
            </a:pPr>
            <a:endParaRPr lang="fr-FR" sz="1750" b="1" i="0" dirty="0">
              <a:effectLst/>
            </a:endParaRPr>
          </a:p>
          <a:p>
            <a:pPr algn="just">
              <a:defRPr/>
            </a:pPr>
            <a:r>
              <a:rPr lang="fr-FR" sz="1750" dirty="0" err="1"/>
              <a:t>Dezest</a:t>
            </a:r>
            <a:r>
              <a:rPr lang="fr-FR" sz="1750" dirty="0"/>
              <a:t>, C., </a:t>
            </a:r>
            <a:r>
              <a:rPr lang="fr-FR" sz="1750" dirty="0" err="1"/>
              <a:t>Franchistéguy</a:t>
            </a:r>
            <a:r>
              <a:rPr lang="fr-FR" sz="1750" dirty="0"/>
              <a:t>, I., &amp; </a:t>
            </a:r>
            <a:r>
              <a:rPr lang="fr-FR" sz="1750" dirty="0" err="1"/>
              <a:t>Cargnello</a:t>
            </a:r>
            <a:r>
              <a:rPr lang="fr-FR" sz="1750" dirty="0"/>
              <a:t>-Charles, E. (2023). </a:t>
            </a:r>
            <a:r>
              <a:rPr lang="fr-FR" sz="1750" b="1" i="1" dirty="0"/>
              <a:t>Le dispositif Article 51: des expérimentations innovantes au secours du système de santé français ?.</a:t>
            </a:r>
            <a:r>
              <a:rPr lang="fr-FR" sz="1750" i="1" dirty="0"/>
              <a:t> </a:t>
            </a:r>
            <a:r>
              <a:rPr lang="fr-FR" sz="1750" dirty="0">
                <a:solidFill>
                  <a:srgbClr val="F29405"/>
                </a:solidFill>
              </a:rPr>
              <a:t>Innovation et intelligence collective, pour des organisations de santé structurellement résilientes, 4, 211-231.</a:t>
            </a:r>
            <a:endParaRPr lang="fr-FR" sz="1750" b="1" i="0" dirty="0">
              <a:solidFill>
                <a:srgbClr val="F29405"/>
              </a:solidFill>
              <a:effectLst/>
            </a:endParaRPr>
          </a:p>
          <a:p>
            <a:pPr>
              <a:spcBef>
                <a:spcPts val="0"/>
              </a:spcBef>
            </a:pPr>
            <a:endParaRPr lang="fr-FR" sz="1750" b="1" i="0" dirty="0">
              <a:solidFill>
                <a:srgbClr val="F29405"/>
              </a:solidFill>
              <a:effectLst/>
            </a:endParaRPr>
          </a:p>
          <a:p>
            <a:r>
              <a:rPr lang="fr-FR" sz="1750" dirty="0"/>
              <a:t>Carassus, D. (2023).</a:t>
            </a:r>
            <a:r>
              <a:rPr lang="fr-FR" sz="1750" i="1" dirty="0"/>
              <a:t> </a:t>
            </a:r>
            <a:r>
              <a:rPr lang="fr-FR" sz="1750" b="1" i="1" dirty="0"/>
              <a:t>Rapporteur</a:t>
            </a:r>
            <a:r>
              <a:rPr lang="fr-FR" sz="1750" i="1" dirty="0"/>
              <a:t> </a:t>
            </a:r>
            <a:r>
              <a:rPr lang="fr-FR" sz="1750" b="1" i="1" dirty="0"/>
              <a:t>de la recherche doctorale de Mohamad </a:t>
            </a:r>
            <a:r>
              <a:rPr lang="fr-FR" sz="1750" b="1" i="1" dirty="0" err="1"/>
              <a:t>Fadl</a:t>
            </a:r>
            <a:r>
              <a:rPr lang="fr-FR" sz="1750" b="1" i="1" dirty="0"/>
              <a:t> HARAKÉ « L'Entrepreneuriat Public dans les Pays Post-Conflit : le cas de l'émergence des énergies renouvelables au Liban », Université de Poitiers, sous la direction de Benjamin DREVETON. </a:t>
            </a:r>
            <a:r>
              <a:rPr lang="fr-FR" sz="1750" dirty="0">
                <a:solidFill>
                  <a:srgbClr val="F29405"/>
                </a:solidFill>
              </a:rPr>
              <a:t>École doctorale Sociétés et Organisations (Limoges ; 2009-2018)</a:t>
            </a:r>
          </a:p>
          <a:p>
            <a:pPr>
              <a:spcBef>
                <a:spcPts val="0"/>
              </a:spcBef>
            </a:pPr>
            <a:endParaRPr lang="fr-FR" sz="1750" b="1" i="0" kern="0" dirty="0">
              <a:solidFill>
                <a:srgbClr val="F29405"/>
              </a:solidFill>
              <a:cs typeface="Arial"/>
            </a:endParaRPr>
          </a:p>
          <a:p>
            <a:r>
              <a:rPr lang="fr-FR" sz="1750" i="0" kern="0" dirty="0">
                <a:cs typeface="Arial"/>
              </a:rPr>
              <a:t>Carassus, D. (2023). </a:t>
            </a:r>
            <a:r>
              <a:rPr lang="fr-FR" sz="1750" b="1" i="1" kern="0" dirty="0">
                <a:cs typeface="Arial"/>
              </a:rPr>
              <a:t>Rapporteur de la recherche doctorale de Vincenzo BUFFA, « The innovation process in the public </a:t>
            </a:r>
            <a:r>
              <a:rPr lang="fr-FR" sz="1750" b="1" i="1" kern="0" dirty="0" err="1">
                <a:cs typeface="Arial"/>
              </a:rPr>
              <a:t>sector</a:t>
            </a:r>
            <a:r>
              <a:rPr lang="fr-FR" sz="1750" b="1" i="1" kern="0" dirty="0">
                <a:cs typeface="Arial"/>
              </a:rPr>
              <a:t> : From the </a:t>
            </a:r>
            <a:r>
              <a:rPr lang="fr-FR" sz="1750" b="1" i="1" kern="0" dirty="0" err="1">
                <a:cs typeface="Arial"/>
              </a:rPr>
              <a:t>experimentation</a:t>
            </a:r>
            <a:r>
              <a:rPr lang="fr-FR" sz="1750" b="1" i="1" kern="0" dirty="0">
                <a:cs typeface="Arial"/>
              </a:rPr>
              <a:t> to the diffusion of Impact Bonds », Université́ d’Angers (Laboratoire Groupe de Recherche Angevin en Économie et Management), sous la direction de Christophe MAUREL et de Benjamin LE PENDEVEN. </a:t>
            </a:r>
            <a:r>
              <a:rPr lang="fr-FR" sz="1750" i="0" kern="0" dirty="0">
                <a:solidFill>
                  <a:srgbClr val="F29405"/>
                </a:solidFill>
                <a:cs typeface="Arial"/>
              </a:rPr>
              <a:t>École doctorale Sciences économiques et sciences de gestion - Pays de Loire (Nantes)</a:t>
            </a:r>
          </a:p>
          <a:p>
            <a:endParaRPr lang="fr-FR" sz="1750" b="1" i="0" kern="0" dirty="0">
              <a:solidFill>
                <a:srgbClr val="F29405"/>
              </a:solidFill>
              <a:cs typeface="Arial"/>
            </a:endParaRPr>
          </a:p>
          <a:p>
            <a:endParaRPr lang="fr-FR" sz="1750" b="1" i="0" dirty="0">
              <a:solidFill>
                <a:srgbClr val="F29405"/>
              </a:solidFill>
              <a:effectLst/>
            </a:endParaRPr>
          </a:p>
          <a:p>
            <a:endParaRPr lang="fr-FR" sz="175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928815-6C5C-E4F6-6699-422C2DC57A44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1E879E-353C-AC88-5AB6-DA3B7821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172" y="1275140"/>
            <a:ext cx="1503497" cy="1187948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7C0DF26D-84F6-CCDD-832B-B5C0F8DFCDE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participation à la production scientifique du </a:t>
            </a:r>
            <a:r>
              <a:rPr lang="fr-FR" u="sng" dirty="0" err="1">
                <a:solidFill>
                  <a:srgbClr val="F39404"/>
                </a:solidFill>
                <a:latin typeface="+mn-lt"/>
              </a:rPr>
              <a:t>LiREM</a:t>
            </a:r>
            <a:endParaRPr lang="fr-FR" u="sng" dirty="0">
              <a:solidFill>
                <a:srgbClr val="F39404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4BDDB9-E2F5-46DE-A281-469D5CBB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2449779"/>
            <a:ext cx="1003107" cy="8678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D6F1D3-7441-4C85-B3F7-7D4829151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3399844"/>
            <a:ext cx="1003107" cy="128820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5EB33-5125-40E0-92E9-FC1F668F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CFF22-2545-FECB-066B-9133EF1DDCB0}"/>
              </a:ext>
            </a:extLst>
          </p:cNvPr>
          <p:cNvSpPr/>
          <p:nvPr/>
        </p:nvSpPr>
        <p:spPr>
          <a:xfrm>
            <a:off x="65008" y="2421693"/>
            <a:ext cx="11946467" cy="925945"/>
          </a:xfrm>
          <a:prstGeom prst="rect">
            <a:avLst/>
          </a:prstGeom>
          <a:noFill/>
          <a:ln w="28575">
            <a:solidFill>
              <a:srgbClr val="F394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39763C6-D79E-4DCE-936D-A355381C7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5800125"/>
            <a:ext cx="952500" cy="381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FED099B-F536-4DC0-9BA2-3EB32DED4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3" y="4681939"/>
            <a:ext cx="1003107" cy="7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F2E7B07-57B1-4203-8F4C-EDA8CD03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85781"/>
              </p:ext>
            </p:extLst>
          </p:nvPr>
        </p:nvGraphicFramePr>
        <p:xfrm>
          <a:off x="2076021" y="2387883"/>
          <a:ext cx="8039958" cy="1285240"/>
        </p:xfrm>
        <a:graphic>
          <a:graphicData uri="http://schemas.openxmlformats.org/drawingml/2006/table">
            <a:tbl>
              <a:tblPr firstRow="1" bandRow="1"/>
              <a:tblGrid>
                <a:gridCol w="648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/>
                        <a:t>Partenariats</a:t>
                      </a:r>
                      <a:endParaRPr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/>
                        <a:t>Réalisations</a:t>
                      </a:r>
                      <a:endParaRPr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Principaux (subvention / mécénat)</a:t>
                      </a:r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</a:rPr>
                        <a:t>5</a:t>
                      </a:r>
                      <a:endParaRPr lang="fr-FR" dirty="0">
                        <a:solidFill>
                          <a:srgbClr val="F2940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Spécifiques (recherche – action)</a:t>
                      </a:r>
                      <a:endParaRPr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  <a:cs typeface="Arial"/>
                        </a:rPr>
                        <a:t>1</a:t>
                      </a:r>
                      <a:endParaRPr dirty="0">
                        <a:solidFill>
                          <a:srgbClr val="F2940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A001AAF3-4E83-465D-B838-F4C7C09B50CA}"/>
              </a:ext>
            </a:extLst>
          </p:cNvPr>
          <p:cNvGrpSpPr/>
          <p:nvPr/>
        </p:nvGrpSpPr>
        <p:grpSpPr>
          <a:xfrm>
            <a:off x="2221946" y="4004898"/>
            <a:ext cx="3081966" cy="2438544"/>
            <a:chOff x="2221946" y="4387962"/>
            <a:chExt cx="3081966" cy="2438544"/>
          </a:xfrm>
        </p:grpSpPr>
        <p:pic>
          <p:nvPicPr>
            <p:cNvPr id="14" name="Picture 2" descr="CommunautÃ© d'agglomÃ©ration Pau BÃ©arn PyrÃ©nÃ©es â WikipÃ©dia">
              <a:extLst>
                <a:ext uri="{FF2B5EF4-FFF2-40B4-BE49-F238E27FC236}">
                  <a16:creationId xmlns:a16="http://schemas.microsoft.com/office/drawing/2014/main" id="{40A7D427-6195-43EE-A1FD-EA4D416FF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b="29188"/>
            <a:stretch/>
          </p:blipFill>
          <p:spPr bwMode="auto">
            <a:xfrm>
              <a:off x="2814736" y="4387962"/>
              <a:ext cx="1697089" cy="648073"/>
            </a:xfrm>
            <a:prstGeom prst="rect">
              <a:avLst/>
            </a:prstGeom>
            <a:noFill/>
          </p:spPr>
        </p:pic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CD72ECB2-2F51-409E-BD3C-BF595DEC38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946" y="5058892"/>
              <a:ext cx="1313908" cy="82376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7F54528-8582-42C5-B41F-4D9302F81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368" y="5160698"/>
              <a:ext cx="1420544" cy="53593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FBBE2CD-D367-4A9C-8691-FA35138B7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280" y="5831674"/>
              <a:ext cx="713555" cy="99483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F6820B4-D6F6-4B63-AC8E-35A65C7E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943" y="5939264"/>
              <a:ext cx="966124" cy="874112"/>
            </a:xfrm>
            <a:prstGeom prst="rect">
              <a:avLst/>
            </a:prstGeom>
          </p:spPr>
        </p:pic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35DFE9B-678B-4436-A9D2-19B056F12AA6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991955"/>
            <a:ext cx="0" cy="2332378"/>
          </a:xfrm>
          <a:prstGeom prst="line">
            <a:avLst/>
          </a:prstGeom>
          <a:ln>
            <a:solidFill>
              <a:srgbClr val="F2940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D51CBB61-85C2-4326-AF97-62CBD934C4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917" y="4277526"/>
            <a:ext cx="970468" cy="115018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6C37F8C-461A-29F9-AE76-451F5AEC165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BC87DE6-5FBB-82DC-5FAA-FB154BE5BC66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D) La valorisation de la recherche par des contrats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C1B2FF-DADB-475F-BA85-8B71EC40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0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4A26A2A-0F2C-47A0-9A48-DEAB19BA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3833" y="2377898"/>
            <a:ext cx="7081907" cy="298493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6D22637-E86C-492A-BC61-AEA31AEA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65758" y="3009019"/>
            <a:ext cx="2883517" cy="12933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2711AE4-3F37-BB2A-5EE7-C754E669E039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83AEBA7F-426A-B28F-AB61-C1BC0E57A45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E) La production d’outils innovation de gestion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0B5CC3-6EAE-4C09-8247-E1800A5A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296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18BA7274-23F9-40EB-B38C-84AC8382A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820884"/>
              </p:ext>
            </p:extLst>
          </p:nvPr>
        </p:nvGraphicFramePr>
        <p:xfrm>
          <a:off x="2271786" y="2531579"/>
          <a:ext cx="7578068" cy="367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A7B03194-620C-4DAC-9C86-BBDD948A1ECB}"/>
              </a:ext>
            </a:extLst>
          </p:cNvPr>
          <p:cNvSpPr txBox="1"/>
          <p:nvPr/>
        </p:nvSpPr>
        <p:spPr>
          <a:xfrm>
            <a:off x="2693024" y="2644170"/>
            <a:ext cx="27312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i="0" spc="-10" dirty="0">
                <a:solidFill>
                  <a:srgbClr val="7F7F7F"/>
                </a:solidFill>
                <a:latin typeface="+mn-lt"/>
                <a:cs typeface="Calibri"/>
              </a:rPr>
              <a:t>« De l'influence du management stratégique sur la gestion budgétaire et financière de collectivités locales françaises : entre intégration et dissociation 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9C2FF6-EBA3-49F8-AFF7-C25E59CDDF87}"/>
              </a:ext>
            </a:extLst>
          </p:cNvPr>
          <p:cNvSpPr txBox="1"/>
          <p:nvPr/>
        </p:nvSpPr>
        <p:spPr>
          <a:xfrm>
            <a:off x="6326659" y="2644170"/>
            <a:ext cx="2860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« Politiques de </a:t>
            </a:r>
            <a:r>
              <a:rPr lang="fr-FR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Smart City </a:t>
            </a:r>
            <a:r>
              <a:rPr lang="fr-FR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et (</a:t>
            </a:r>
            <a:r>
              <a:rPr lang="fr-FR" b="0" i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</a:t>
            </a:r>
            <a:r>
              <a:rPr lang="fr-FR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-) création de valeur publique »</a:t>
            </a:r>
            <a:endParaRPr lang="fr-FR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3890F8DD-E220-E39D-5F1C-44AD9AE0AC86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F) Le soutien à la formation doctorale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2 thèses soutenues en 2024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4D9FDBD9-A540-DBFA-991B-5CDC8B0FD76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C57E5A-F118-42E7-8F19-DB423B9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3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9E1F426-6DBC-4E35-B89E-98B7AAACD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75858"/>
              </p:ext>
            </p:extLst>
          </p:nvPr>
        </p:nvGraphicFramePr>
        <p:xfrm>
          <a:off x="2006641" y="2676429"/>
          <a:ext cx="8039958" cy="2199640"/>
        </p:xfrm>
        <a:graphic>
          <a:graphicData uri="http://schemas.openxmlformats.org/drawingml/2006/table">
            <a:tbl>
              <a:tblPr firstRow="1" bandRow="1"/>
              <a:tblGrid>
                <a:gridCol w="648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 dirty="0"/>
                        <a:t>Supports</a:t>
                      </a:r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fr-FR"/>
                        <a:t>Réalisations</a:t>
                      </a:r>
                      <a:endParaRPr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fr-F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Colloques (EIT et Séminaires)</a:t>
                      </a:r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</a:rPr>
                        <a:t>2</a:t>
                      </a:r>
                      <a:endParaRPr lang="fr-FR" dirty="0">
                        <a:solidFill>
                          <a:srgbClr val="F2940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Newsletters</a:t>
                      </a:r>
                      <a:endParaRPr dirty="0"/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  <a:cs typeface="Arial"/>
                        </a:rPr>
                        <a:t>16</a:t>
                      </a:r>
                      <a:endParaRPr dirty="0">
                        <a:solidFill>
                          <a:srgbClr val="F2940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algn="l" defTabSz="914400">
                        <a:defRPr/>
                      </a:pPr>
                      <a:r>
                        <a:rPr lang="fr-FR" sz="1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Arial"/>
                        </a:rPr>
                        <a:t>Flash OPTIMA</a:t>
                      </a:r>
                      <a:endParaRPr sz="18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  <a:cs typeface="Arial"/>
                        </a:rPr>
                        <a:t>10</a:t>
                      </a:r>
                      <a:endParaRPr sz="2400" b="1" dirty="0">
                        <a:solidFill>
                          <a:srgbClr val="F29405"/>
                        </a:solidFill>
                        <a:latin typeface="Calibri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8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8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cs typeface="Arial"/>
                        </a:rPr>
                        <a:t>Focus OPTIMA</a:t>
                      </a:r>
                      <a:endParaRPr sz="18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cs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dirty="0">
                          <a:solidFill>
                            <a:srgbClr val="F29405"/>
                          </a:solidFill>
                          <a:latin typeface="Calibri"/>
                          <a:cs typeface="Arial"/>
                        </a:rPr>
                        <a:t>4</a:t>
                      </a:r>
                      <a:endParaRPr sz="2400" b="1" dirty="0">
                        <a:solidFill>
                          <a:srgbClr val="F29405"/>
                        </a:solidFill>
                        <a:latin typeface="Calibri"/>
                        <a:cs typeface="Arial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30017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559B340C-0520-48D6-2562-1C2CEF279583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G) La diffusion de la recherche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006B8FD-8737-262C-7791-9817B4DF8419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90FCBF-1A9B-44B7-9889-B0449227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34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B27D0B-9E47-42B4-BE0D-7D14D5F2363B}"/>
              </a:ext>
            </a:extLst>
          </p:cNvPr>
          <p:cNvGrpSpPr/>
          <p:nvPr/>
        </p:nvGrpSpPr>
        <p:grpSpPr>
          <a:xfrm>
            <a:off x="2587656" y="5093333"/>
            <a:ext cx="6156714" cy="1373952"/>
            <a:chOff x="1300723" y="5152597"/>
            <a:chExt cx="6156714" cy="1373952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92ED99A-EEA2-4B82-81B8-D0E2BA580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2976" y="5152597"/>
              <a:ext cx="990684" cy="1371768"/>
            </a:xfrm>
            <a:prstGeom prst="rect">
              <a:avLst/>
            </a:prstGeom>
          </p:spPr>
        </p:pic>
        <p:pic>
          <p:nvPicPr>
            <p:cNvPr id="10" name="Espace réservé du contenu 3">
              <a:extLst>
                <a:ext uri="{FF2B5EF4-FFF2-40B4-BE49-F238E27FC236}">
                  <a16:creationId xmlns:a16="http://schemas.microsoft.com/office/drawing/2014/main" id="{750D1EF8-7016-4132-89EB-AE4BFE8A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792" y="5216920"/>
              <a:ext cx="879093" cy="130744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95F7277-AA51-45D9-AAAA-5BCE49D1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808" y="5216920"/>
              <a:ext cx="1309629" cy="1309629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79478FC-D851-44B9-9C23-CA185E5B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723" y="5152900"/>
              <a:ext cx="990684" cy="1371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59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434"/>
            <a:ext cx="10515600" cy="842169"/>
          </a:xfrm>
        </p:spPr>
        <p:txBody>
          <a:bodyPr>
            <a:no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Invitation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à des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jurys de thèse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 au fonctionnement et à l’animation des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associations académiques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 des revues en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management public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 ou de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revues professionnelles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à destination des cadres territoriaux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F3139E5-6877-41AF-BFD8-EB84CE250AAC}"/>
              </a:ext>
            </a:extLst>
          </p:cNvPr>
          <p:cNvGrpSpPr/>
          <p:nvPr/>
        </p:nvGrpSpPr>
        <p:grpSpPr>
          <a:xfrm>
            <a:off x="3028336" y="3798914"/>
            <a:ext cx="5674078" cy="1543412"/>
            <a:chOff x="3028336" y="3798914"/>
            <a:chExt cx="5674078" cy="1543412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059844AE-6671-4C71-AB39-CD07A325AE76}"/>
                </a:ext>
              </a:extLst>
            </p:cNvPr>
            <p:cNvGrpSpPr/>
            <p:nvPr/>
          </p:nvGrpSpPr>
          <p:grpSpPr bwMode="auto">
            <a:xfrm>
              <a:off x="3028336" y="3798914"/>
              <a:ext cx="1477273" cy="1543412"/>
              <a:chOff x="1562170" y="2985395"/>
              <a:chExt cx="1477273" cy="1543412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6ED0B150-27FC-4053-B00D-419536AA2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1702456" y="3448687"/>
                <a:ext cx="1080120" cy="1080120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CFDD1DA3-23D7-417D-A57E-26BC5BA20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562170" y="2985395"/>
                <a:ext cx="992924" cy="992924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16309C2-FEE2-4809-8639-2475381491B0}"/>
                  </a:ext>
                </a:extLst>
              </p:cNvPr>
              <p:cNvSpPr txBox="1"/>
              <p:nvPr/>
            </p:nvSpPr>
            <p:spPr bwMode="auto">
              <a:xfrm>
                <a:off x="2247356" y="3551212"/>
                <a:ext cx="7920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-FR" sz="2400" b="1" kern="0" dirty="0">
                    <a:solidFill>
                      <a:srgbClr val="F79646"/>
                    </a:solidFill>
                    <a:cs typeface="Arial"/>
                  </a:rPr>
                  <a:t>7</a:t>
                </a:r>
                <a:endParaRPr kern="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85D0EFD-8C4F-4C0E-BEF4-7303E3744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219566" y="4029834"/>
              <a:ext cx="774982" cy="1162473"/>
            </a:xfrm>
            <a:prstGeom prst="rect">
              <a:avLst/>
            </a:prstGeom>
          </p:spPr>
        </p:pic>
        <p:pic>
          <p:nvPicPr>
            <p:cNvPr id="19" name="Image 18" descr="VOL.8, N°3, 2020 - GMP Revue">
              <a:extLst>
                <a:ext uri="{FF2B5EF4-FFF2-40B4-BE49-F238E27FC236}">
                  <a16:creationId xmlns:a16="http://schemas.microsoft.com/office/drawing/2014/main" id="{E53A6B07-4393-4A84-87F7-A51FC8A69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486762" y="4070671"/>
              <a:ext cx="809739" cy="1150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 descr="N°2 - 22 mai 2021 - Revue du gestionnaire public - LexisNexis">
              <a:extLst>
                <a:ext uri="{FF2B5EF4-FFF2-40B4-BE49-F238E27FC236}">
                  <a16:creationId xmlns:a16="http://schemas.microsoft.com/office/drawing/2014/main" id="{EE8E7D5E-1971-496F-957B-7D399D98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892675" y="3997413"/>
              <a:ext cx="809739" cy="11480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782BE07E-C8BD-DDE8-7B38-C0FF94716ED7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8670E3E-98CF-09F5-386A-FE185179E615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H) La participation au rayonnement de la recherche en management public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70E3E-1492-4741-938E-5D1FDDCB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67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BD75E-5525-2F94-A6B9-107529C30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E43BBE0-8FE7-6CCD-8B6E-D8EB00976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47" y="1956865"/>
            <a:ext cx="9459253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1) Présentation introductive de la chaire</a:t>
            </a:r>
            <a:endParaRPr lang="fr-FR" sz="2800" dirty="0"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2) Présentation du rapport d’activité 2023-2024</a:t>
            </a:r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3) Présentation du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projet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2025-2026 :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renforcer l’accompagnement des territoires dans le management de leurs transitions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E283B0-7428-E51E-FE7B-247F04CC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449" y="229714"/>
            <a:ext cx="6203091" cy="84216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n-lt"/>
              </a:rPr>
              <a:t>Rapport d'activité 2024 - Projet 2025/26</a:t>
            </a:r>
            <a:endParaRPr lang="fr-FR" sz="2800" dirty="0">
              <a:latin typeface="+mn-lt"/>
            </a:endParaRP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E793D066-C7D9-B725-FBA3-FFB5EC94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412776"/>
            <a:ext cx="1162898" cy="543951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2C013-A8BF-4F28-9CE1-7DD185F1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0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Espace réservé du contenu 27">
            <a:extLst>
              <a:ext uri="{FF2B5EF4-FFF2-40B4-BE49-F238E27FC236}">
                <a16:creationId xmlns:a16="http://schemas.microsoft.com/office/drawing/2014/main" id="{6F319B21-5C6E-4C38-A87E-19F19241D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57681"/>
              </p:ext>
            </p:extLst>
          </p:nvPr>
        </p:nvGraphicFramePr>
        <p:xfrm>
          <a:off x="838200" y="2178050"/>
          <a:ext cx="6717672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roix 28">
            <a:extLst>
              <a:ext uri="{FF2B5EF4-FFF2-40B4-BE49-F238E27FC236}">
                <a16:creationId xmlns:a16="http://schemas.microsoft.com/office/drawing/2014/main" id="{465822CA-3710-4B63-AAF8-6E0F636AB6F0}"/>
              </a:ext>
            </a:extLst>
          </p:cNvPr>
          <p:cNvSpPr/>
          <p:nvPr/>
        </p:nvSpPr>
        <p:spPr bwMode="auto">
          <a:xfrm>
            <a:off x="6873674" y="4044916"/>
            <a:ext cx="682198" cy="671155"/>
          </a:xfrm>
          <a:prstGeom prst="plus">
            <a:avLst>
              <a:gd name="adj" fmla="val 398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CAA2B06-BACA-40B7-BCD4-0A4E776D416A}"/>
              </a:ext>
            </a:extLst>
          </p:cNvPr>
          <p:cNvGrpSpPr/>
          <p:nvPr/>
        </p:nvGrpSpPr>
        <p:grpSpPr bwMode="auto">
          <a:xfrm>
            <a:off x="7937601" y="3152837"/>
            <a:ext cx="2455310" cy="2455310"/>
            <a:chOff x="4826899" y="1133220"/>
            <a:chExt cx="2455310" cy="2455310"/>
          </a:xfrm>
          <a:solidFill>
            <a:srgbClr val="F79646"/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8EFD337-A7F8-4161-9053-4617A6A83E7F}"/>
                </a:ext>
              </a:extLst>
            </p:cNvPr>
            <p:cNvSpPr/>
            <p:nvPr/>
          </p:nvSpPr>
          <p:spPr bwMode="auto">
            <a:xfrm>
              <a:off x="4826899" y="1133220"/>
              <a:ext cx="2455310" cy="245531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2" name="Ellipse 4">
              <a:extLst>
                <a:ext uri="{FF2B5EF4-FFF2-40B4-BE49-F238E27FC236}">
                  <a16:creationId xmlns:a16="http://schemas.microsoft.com/office/drawing/2014/main" id="{82F4E3D4-EA57-40A3-8CAB-B3BDDB9D7ED3}"/>
                </a:ext>
              </a:extLst>
            </p:cNvPr>
            <p:cNvSpPr txBox="1"/>
            <p:nvPr/>
          </p:nvSpPr>
          <p:spPr bwMode="auto">
            <a:xfrm>
              <a:off x="5342281" y="1589558"/>
              <a:ext cx="1470766" cy="1688617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>
                <a:defRPr/>
              </a:pPr>
              <a:r>
                <a:rPr lang="fr-FR" sz="1400" b="1" dirty="0"/>
                <a:t>Accompagner pour l’UPPA les acteurs locaux                 dans le déploiement de leurs politiques publiques ??</a:t>
              </a:r>
              <a:endParaRPr dirty="0"/>
            </a:p>
            <a:p>
              <a:pPr lvl="0" algn="ctr">
                <a:defRPr/>
              </a:pPr>
              <a:endParaRPr lang="fr-FR" sz="1400" b="1" dirty="0"/>
            </a:p>
          </p:txBody>
        </p:sp>
      </p:grpSp>
      <p:sp>
        <p:nvSpPr>
          <p:cNvPr id="2" name="Titre 2">
            <a:extLst>
              <a:ext uri="{FF2B5EF4-FFF2-40B4-BE49-F238E27FC236}">
                <a16:creationId xmlns:a16="http://schemas.microsoft.com/office/drawing/2014/main" id="{B9E20643-6E58-E914-B8F8-A5ECE266B3BE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4D33F5-8758-B400-B5E5-E1763EE169AC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A) Un projet scientifique stabilisé avec une piste possible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5C81D9-D197-AED3-8B99-5067A224AC9C}"/>
              </a:ext>
            </a:extLst>
          </p:cNvPr>
          <p:cNvSpPr txBox="1"/>
          <p:nvPr/>
        </p:nvSpPr>
        <p:spPr>
          <a:xfrm>
            <a:off x="6898388" y="5756431"/>
            <a:ext cx="448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/>
              </a:rPr>
              <a:t>E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xpérimentation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 avec la Communauté d’Agglomération Pau Béarn Pyrénées (CAPBP)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42875-B891-4FC2-9674-DD708FEB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026" name="Picture 2" descr="Logo je donne mon avis! peintures murales • tableaux web, vectoriel,  vecteur | myloview.fr">
            <a:extLst>
              <a:ext uri="{FF2B5EF4-FFF2-40B4-BE49-F238E27FC236}">
                <a16:creationId xmlns:a16="http://schemas.microsoft.com/office/drawing/2014/main" id="{0DA70E79-9FC2-E63E-B12B-00028F8A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968" y="1704327"/>
            <a:ext cx="1549970" cy="1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8-CEA5-2BE9-9EF3-0AA7AF21E0DB}"/>
              </a:ext>
            </a:extLst>
          </p:cNvPr>
          <p:cNvSpPr/>
          <p:nvPr/>
        </p:nvSpPr>
        <p:spPr>
          <a:xfrm>
            <a:off x="11301573" y="3152837"/>
            <a:ext cx="636998" cy="27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782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549"/>
            <a:ext cx="10515600" cy="4449737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Ouvrage collectif : </a:t>
            </a:r>
            <a:r>
              <a:rPr kumimoji="0" lang="fr-FR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« Vers un management public </a:t>
            </a:r>
            <a:r>
              <a:rPr kumimoji="0" lang="fr-FR" b="1" i="1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hyper-moderne</a:t>
            </a:r>
            <a:r>
              <a:rPr kumimoji="0" lang="fr-FR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 - ou comment dépasser le (post)NPM ? »</a:t>
            </a:r>
            <a:r>
              <a:rPr kumimoji="0" lang="fr-FR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</a:t>
            </a:r>
            <a:r>
              <a:rPr kumimoji="0" lang="fr-FR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sous la direction de David CARASSUS et de Céline 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CHATELIN (avec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9 chercheurs de la Chaire OPTIMA</a:t>
            </a: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)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Objectifs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 : </a:t>
            </a:r>
            <a:endParaRPr lang="fr-F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Dépasser les limites du New Public Management (NPM) et du post-NPM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Répondre à la complexité croissante de l’action publique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Redonner confiance en l’action politique et administrative</a:t>
            </a:r>
          </a:p>
          <a:p>
            <a:pPr lvl="1"/>
            <a:endParaRPr lang="fr-FR" dirty="0"/>
          </a:p>
          <a:p>
            <a:pPr lvl="1"/>
            <a:r>
              <a:rPr lang="fr-FR" b="1" dirty="0"/>
              <a:t>Principes sous-jacents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Intégration des dynamiques systémiques et des acteurs (Gouvernance polycentrique et coopérative)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Proposition de fonctions de gestion appréhendant la complexité des politiques publiques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Application aux politiques publiques et à la gestion des transitions (environnement numérique)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kumimoji="0" lang="fr-FR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74F61982-FD4E-4F9B-A025-93333C5F58EA}"/>
              </a:ext>
            </a:extLst>
          </p:cNvPr>
          <p:cNvSpPr txBox="1">
            <a:spLocks/>
          </p:cNvSpPr>
          <p:nvPr/>
        </p:nvSpPr>
        <p:spPr>
          <a:xfrm>
            <a:off x="678318" y="3982332"/>
            <a:ext cx="10058402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>
              <a:solidFill>
                <a:srgbClr val="F39404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F062A5-32BE-F8AD-EB39-E8214DDE708F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projet d’ouvrage 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7070F422-03A6-0062-0C4A-85A3D69162A3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6EE508-E806-44B0-98E8-67AF135C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2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i="0" dirty="0">
                <a:effectLst/>
              </a:rPr>
              <a:t>Articles (1/3)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>
                <a:effectLst/>
              </a:rPr>
              <a:t>Carassus, D., </a:t>
            </a:r>
            <a:r>
              <a:rPr lang="fr-FR" b="0" i="0" dirty="0" err="1">
                <a:effectLst/>
              </a:rPr>
              <a:t>Frucquet</a:t>
            </a:r>
            <a:r>
              <a:rPr lang="fr-FR" b="0" i="0" dirty="0">
                <a:effectLst/>
              </a:rPr>
              <a:t>, P., Maurel, C.  et </a:t>
            </a:r>
            <a:r>
              <a:rPr lang="fr-FR" b="0" i="0" dirty="0" err="1">
                <a:effectLst/>
              </a:rPr>
              <a:t>Dreveton</a:t>
            </a:r>
            <a:r>
              <a:rPr lang="fr-FR" b="0" i="0" dirty="0">
                <a:effectLst/>
              </a:rPr>
              <a:t>, B. </a:t>
            </a:r>
            <a:r>
              <a:rPr lang="fr-FR" b="1" i="1" dirty="0">
                <a:effectLst/>
              </a:rPr>
              <a:t>L’</a:t>
            </a:r>
            <a:r>
              <a:rPr lang="fr-FR" b="1" i="1" dirty="0" err="1">
                <a:effectLst/>
              </a:rPr>
              <a:t>évaluabilité</a:t>
            </a:r>
            <a:r>
              <a:rPr lang="fr-FR" b="1" i="1" dirty="0">
                <a:effectLst/>
              </a:rPr>
              <a:t> des politiques locales :  une application aux politiques de « Smart City »</a:t>
            </a:r>
            <a:r>
              <a:rPr lang="fr-FR" b="0" i="0" dirty="0">
                <a:effectLst/>
              </a:rPr>
              <a:t>. </a:t>
            </a:r>
            <a:r>
              <a:rPr lang="fr-FR" i="0" dirty="0">
                <a:solidFill>
                  <a:srgbClr val="F29405"/>
                </a:solidFill>
                <a:effectLst/>
              </a:rPr>
              <a:t>Soumission printemps 2025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 </a:t>
            </a: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Chatelin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 C., Touré, Y. </a:t>
            </a:r>
            <a:r>
              <a:rPr lang="fr-FR" b="1" i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Problèmes pernicieux, complexité et transitions sociétales : challenge ou nouveau paradigme pour le Management Public ? </a:t>
            </a:r>
            <a:r>
              <a:rPr lang="fr-FR" i="0" dirty="0">
                <a:solidFill>
                  <a:srgbClr val="F29405"/>
                </a:solidFill>
                <a:effectLst/>
              </a:rPr>
              <a:t>En révision</a:t>
            </a: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Chatelin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, C., Touré Y. </a:t>
            </a:r>
            <a:r>
              <a:rPr lang="fr-FR" b="1" i="1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</a:t>
            </a:r>
            <a:r>
              <a:rPr lang="fr-FR" sz="1800" b="1" i="1" dirty="0" err="1">
                <a:effectLst/>
                <a:latin typeface="DejaVu"/>
              </a:rPr>
              <a:t>omplexite</a:t>
            </a:r>
            <a:r>
              <a:rPr lang="fr-FR" sz="1800" b="1" i="1" dirty="0">
                <a:effectLst/>
                <a:latin typeface="DejaVu"/>
              </a:rPr>
              <a:t>́ et gouvernance des politiques publiques territoriales face à la transition climatique : groupe d’appui-</a:t>
            </a:r>
            <a:r>
              <a:rPr lang="fr-FR" sz="1800" b="1" i="1" dirty="0" err="1">
                <a:effectLst/>
                <a:latin typeface="DejaVu"/>
              </a:rPr>
              <a:t>complexite</a:t>
            </a:r>
            <a:r>
              <a:rPr lang="fr-FR" sz="1800" b="1" i="1" dirty="0">
                <a:effectLst/>
                <a:latin typeface="DejaVu"/>
              </a:rPr>
              <a:t>́ en temps continu</a:t>
            </a:r>
            <a:r>
              <a:rPr lang="fr-FR" sz="1800" dirty="0">
                <a:effectLst/>
                <a:latin typeface="DejaVu"/>
              </a:rPr>
              <a:t>. </a:t>
            </a:r>
            <a:r>
              <a:rPr lang="fr-FR" i="0" dirty="0">
                <a:solidFill>
                  <a:srgbClr val="F29405"/>
                </a:solidFill>
                <a:effectLst/>
              </a:rPr>
              <a:t>Soumis ; en attente retour des évaluateurs</a:t>
            </a:r>
            <a:endParaRPr lang="fr-FR" i="0" dirty="0">
              <a:effectLst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 err="1">
                <a:effectLst/>
              </a:rPr>
              <a:t>Frucquet</a:t>
            </a:r>
            <a:r>
              <a:rPr lang="fr-FR" b="0" i="0" dirty="0">
                <a:effectLst/>
              </a:rPr>
              <a:t>, P., Carassus, D. , Chabaud, D. et Marin, P. </a:t>
            </a:r>
            <a:r>
              <a:rPr lang="fr-FR" b="1" i="1" dirty="0">
                <a:effectLst/>
              </a:rPr>
              <a:t>Smart City et création de valeur publique : une revue systématique de littérature</a:t>
            </a:r>
            <a:r>
              <a:rPr lang="fr-FR" i="1" dirty="0">
                <a:effectLst/>
              </a:rPr>
              <a:t>.</a:t>
            </a:r>
            <a:r>
              <a:rPr lang="fr-FR" i="0" dirty="0">
                <a:effectLst/>
              </a:rPr>
              <a:t> </a:t>
            </a:r>
            <a:r>
              <a:rPr lang="fr-FR" i="0" dirty="0">
                <a:solidFill>
                  <a:srgbClr val="F29405"/>
                </a:solidFill>
                <a:effectLst/>
              </a:rPr>
              <a:t>Soumis ; en attente retour des évaluateurs</a:t>
            </a:r>
            <a:endParaRPr lang="fr-FR" b="1" dirty="0">
              <a:solidFill>
                <a:srgbClr val="F29405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Edjiato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 &amp; Carassus, D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 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de la performance productive des communes : une application de la méthode Data </a:t>
            </a:r>
            <a:r>
              <a:rPr lang="fr-FR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Envelopment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(DEA) à des collectivités béninoises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Gestion et Management Public (rang B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sz="1800" dirty="0">
              <a:solidFill>
                <a:srgbClr val="F2940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i="0" dirty="0">
              <a:solidFill>
                <a:srgbClr val="F29405"/>
              </a:solidFill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41F227-0E4C-8487-9C61-F73DCD53497E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articles et chapitres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8877692-EF85-31E6-F872-ACD876548DB5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69679-65AF-49B4-B6EA-54175117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0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8"/>
            <a:ext cx="10735733" cy="4679452"/>
          </a:xfrm>
        </p:spPr>
        <p:txBody>
          <a:bodyPr>
            <a:no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6635750" algn="r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Création du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Consortium Optima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en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2021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: Groupement d'Intérêt Scientifique présent à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l'échelle nationale et internationale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capable de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répondre au développement souhaité de la recherche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en matière d'innovation managériale locale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6635750" algn="r"/>
              </a:tabLst>
              <a:defRPr/>
            </a:pPr>
            <a:endParaRPr lang="fr-FR" kern="0" dirty="0">
              <a:cs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6635750" algn="r"/>
              </a:tabLst>
              <a:defRPr/>
            </a:pPr>
            <a:r>
              <a:rPr lang="fr-FR" kern="0" dirty="0">
                <a:cs typeface="Arial"/>
              </a:rPr>
              <a:t>Président : David CARASSUS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6635750" algn="r"/>
              </a:tabLst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6635750" algn="r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Un conseil scientifique composé des membres adhérents </a:t>
            </a:r>
          </a:p>
          <a:p>
            <a:pPr algn="just"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93C5BB-FEFC-42BD-BDD9-BDE9C273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756" y="2890126"/>
            <a:ext cx="4643972" cy="3561472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B2E7A807-54C9-46D1-BE25-1A9B5A49B55C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1) Présentation introductive de la chaire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1F7FFB-BD6C-437F-964B-CF0CE4BC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1997915D-7090-40B1-B47F-B58491FDD5C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861193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GIS OPTIMA </a:t>
            </a:r>
          </a:p>
        </p:txBody>
      </p:sp>
    </p:spTree>
    <p:extLst>
      <p:ext uri="{BB962C8B-B14F-4D97-AF65-F5344CB8AC3E}">
        <p14:creationId xmlns:p14="http://schemas.microsoft.com/office/powerpoint/2010/main" val="3910253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i="0" dirty="0">
                <a:effectLst/>
              </a:rPr>
              <a:t>Articles </a:t>
            </a:r>
            <a:r>
              <a:rPr lang="fr-FR" b="1" dirty="0"/>
              <a:t>(2/3)</a:t>
            </a:r>
            <a:endParaRPr lang="fr-FR" b="1" i="0" dirty="0">
              <a:effectLst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>
                <a:effectLst/>
              </a:rPr>
              <a:t>Prat Dit </a:t>
            </a:r>
            <a:r>
              <a:rPr lang="fr-FR" b="0" i="0" dirty="0" err="1">
                <a:effectLst/>
              </a:rPr>
              <a:t>Hauret</a:t>
            </a:r>
            <a:r>
              <a:rPr lang="fr-FR" b="0" i="0" dirty="0">
                <a:effectLst/>
              </a:rPr>
              <a:t>, S.  &amp; Carassus, D. </a:t>
            </a:r>
            <a:r>
              <a:rPr lang="fr-FR" b="1" i="1" dirty="0">
                <a:effectLst/>
              </a:rPr>
              <a:t>« Analyse des mesures organisationnelles inclusives des personnes en situation de handicap prises par les sociétés cotées du CAC 40 : une analyse de contenu des déclarations de performance extra-financière», </a:t>
            </a:r>
            <a:r>
              <a:rPr lang="fr-FR" b="0" i="0" dirty="0">
                <a:solidFill>
                  <a:srgbClr val="F29405"/>
                </a:solidFill>
                <a:effectLst/>
              </a:rPr>
              <a:t>Revue Française de Gestion (rang A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Ata, A. &amp; Carassus D.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Analyse du processus de création de valeur pour une meilleure gestion de la performance publique : le cas de la politique d’insertion et de maintien dans l’emploi des personnes en situation de handicap dans la fonction publique »,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Gestion et Management Public (rang B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Frucquet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 Carassus, D., Chabaud D., Marin P.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Smart City et création de valeur publique : une revue systématique de littérature »,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Gestion et Management Public (rang B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Chauveau, M., Carassus, D., Ohana M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 Les déterminants du bien-être des agents du secteur public: une revue systématique de la littérature »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Gestion et Management Public (rang B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sz="1800" dirty="0">
              <a:solidFill>
                <a:srgbClr val="F2940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i="0" dirty="0">
              <a:solidFill>
                <a:srgbClr val="F29405"/>
              </a:solidFill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41F227-0E4C-8487-9C61-F73DCD53497E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articles et chapitres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8877692-EF85-31E6-F872-ACD876548DB5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69679-65AF-49B4-B6EA-54175117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015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i="0" dirty="0">
                <a:effectLst/>
              </a:rPr>
              <a:t>Articles (3/3)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Arneguy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E., Ohana, M., Carassus, D.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Analyse de la situation professionnelle des agents territoriaux dans un contexte de changement »,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de la gestion des Ressources Humaines (rang A HCERES). En révision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Frucquet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Carassus D., Maurel C.,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Dreveton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L’</a:t>
            </a:r>
            <a:r>
              <a:rPr lang="fr-FR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évaluabilité</a:t>
            </a:r>
            <a:r>
              <a:rPr lang="fr-F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politiques locales : une application à la politique Ville et territoire intelligents »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rgbClr val="F294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 Finance, Contrôle et Stratégie (rang B HCERES). En révision</a:t>
            </a:r>
            <a:endParaRPr lang="fr-FR" sz="1800" dirty="0">
              <a:solidFill>
                <a:srgbClr val="F2940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/>
              <a:t>Ouvrage</a:t>
            </a:r>
            <a:r>
              <a:rPr lang="fr-FR" b="1" i="0" dirty="0">
                <a:effectLst/>
              </a:rPr>
              <a:t>s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Cargnello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-Charles, E. et </a:t>
            </a:r>
            <a:r>
              <a:rPr lang="fr-FR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Chatelin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 C. (2025), </a:t>
            </a:r>
            <a:r>
              <a:rPr lang="fr-FR" b="1" i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Résilience individuelle et résilience organisationnelle : quel diagnostic pour quel pilotage ?</a:t>
            </a:r>
            <a:r>
              <a:rPr lang="fr-FR" i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 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Chapitre d’ouvrage Résilience, REGENA, à paraitre.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kern="0" dirty="0" err="1">
                <a:cs typeface="Arial"/>
              </a:rPr>
              <a:t>Sfez</a:t>
            </a:r>
            <a:r>
              <a:rPr lang="fr-FR" kern="0" dirty="0">
                <a:cs typeface="Arial"/>
              </a:rPr>
              <a:t>, F. et </a:t>
            </a:r>
            <a:r>
              <a:rPr lang="fr-FR" kern="0" dirty="0" err="1">
                <a:cs typeface="Arial"/>
              </a:rPr>
              <a:t>Mengi</a:t>
            </a:r>
            <a:r>
              <a:rPr lang="fr-FR" kern="0" dirty="0">
                <a:cs typeface="Arial"/>
              </a:rPr>
              <a:t>, M. (2025) </a:t>
            </a:r>
            <a:r>
              <a:rPr lang="fr-FR" b="1" i="1" kern="0" dirty="0">
                <a:cs typeface="Arial"/>
              </a:rPr>
              <a:t>Chapitre « Gestion de crise et créativité d’experts »</a:t>
            </a:r>
            <a:r>
              <a:rPr lang="fr-FR" kern="0" dirty="0">
                <a:cs typeface="Arial"/>
              </a:rPr>
              <a:t>, dans 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Management et démocratie dans les organisations de santé, Éditions Classiques Garnier, chapitre 3, p. 61-86.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kern="0" dirty="0">
                <a:cs typeface="Arial"/>
              </a:rPr>
              <a:t>Mestre, A. et al (2025) </a:t>
            </a:r>
            <a:r>
              <a:rPr lang="fr-FR" b="1" i="1" kern="0" dirty="0">
                <a:cs typeface="Arial"/>
              </a:rPr>
              <a:t>Chapitre « Choix, désobéissance et influence au cœur de la crise » </a:t>
            </a:r>
            <a:r>
              <a:rPr lang="fr-FR" kern="0" dirty="0">
                <a:cs typeface="Arial"/>
              </a:rPr>
              <a:t>dans 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Management et démocratie dans les organisations de santé, Éditions Classiques Garnier, chapitre 7, p. 145-162. </a:t>
            </a:r>
            <a:endParaRPr lang="fr-FR" sz="1800" dirty="0">
              <a:solidFill>
                <a:srgbClr val="F2940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fr-FR" i="0" dirty="0">
              <a:solidFill>
                <a:srgbClr val="F29405"/>
              </a:solidFill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41F227-0E4C-8487-9C61-F73DCD53497E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articles et chapitres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8877692-EF85-31E6-F872-ACD876548DB5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69679-65AF-49B4-B6EA-54175117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03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b="1" i="0" dirty="0">
                <a:effectLst/>
              </a:rPr>
              <a:t>Contribution à ouvrage 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kern="0" dirty="0" err="1">
                <a:cs typeface="Arial"/>
              </a:rPr>
              <a:t>Cargnello</a:t>
            </a:r>
            <a:r>
              <a:rPr lang="fr-FR" kern="0" dirty="0">
                <a:cs typeface="Arial"/>
              </a:rPr>
              <a:t>-Charles, E., Besson, J., Omari O., Mestre, A., </a:t>
            </a:r>
            <a:r>
              <a:rPr lang="fr-FR" kern="0" dirty="0" err="1">
                <a:cs typeface="Arial"/>
              </a:rPr>
              <a:t>Méric</a:t>
            </a:r>
            <a:r>
              <a:rPr lang="fr-FR" kern="0" dirty="0">
                <a:cs typeface="Arial"/>
              </a:rPr>
              <a:t>, J. (2025, Jan) </a:t>
            </a:r>
            <a:r>
              <a:rPr lang="fr-FR" b="1" i="1" kern="0" dirty="0">
                <a:cs typeface="Arial"/>
              </a:rPr>
              <a:t>De la gestion à la sidération - Manifestations et raisons d'un chaos. COVID 19.</a:t>
            </a:r>
            <a:r>
              <a:rPr lang="fr-FR" b="1" kern="0" dirty="0">
                <a:cs typeface="Arial"/>
              </a:rPr>
              <a:t> 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Management et démocratie dans les organisations de santé., Classiques Garnier, pp.21-38, 2025, Rencontres N°656, 978-2-406-17913-9.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fr-FR" kern="0" dirty="0">
                <a:cs typeface="Arial"/>
              </a:rPr>
              <a:t>Dietrich A., Masson, L., </a:t>
            </a:r>
            <a:r>
              <a:rPr lang="fr-FR" kern="0" dirty="0" err="1">
                <a:cs typeface="Arial"/>
              </a:rPr>
              <a:t>Méric</a:t>
            </a:r>
            <a:r>
              <a:rPr lang="fr-FR" kern="0" dirty="0">
                <a:cs typeface="Arial"/>
              </a:rPr>
              <a:t>, J., </a:t>
            </a:r>
            <a:r>
              <a:rPr lang="fr-FR" kern="0" dirty="0" err="1">
                <a:cs typeface="Arial"/>
              </a:rPr>
              <a:t>Sfez</a:t>
            </a:r>
            <a:r>
              <a:rPr lang="fr-FR" kern="0" dirty="0">
                <a:cs typeface="Arial"/>
              </a:rPr>
              <a:t>, F., Besson, J., et al.. (2025, Jan), </a:t>
            </a:r>
            <a:r>
              <a:rPr lang="fr-FR" b="1" i="1" kern="0" dirty="0">
                <a:cs typeface="Arial"/>
              </a:rPr>
              <a:t>Configurations organisationnelles en temps de crise. Bricolage organisé et bricolage organisant. Covid-19. 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Management et démocratie dans les organisations de santé, Classiques Garnier, pp.39-60, 2025, Rencontres, n° 656, 978-2-406-17911-5.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41F227-0E4C-8487-9C61-F73DCD53497E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articles et chapitres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8877692-EF85-31E6-F872-ACD876548DB5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C7475D-9F18-40BD-B5A4-0E1B181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3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b="1" dirty="0"/>
              <a:t>Intentions de communication en colloques </a:t>
            </a:r>
            <a:endParaRPr lang="fr-FR" dirty="0"/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>
                <a:effectLst/>
              </a:rPr>
              <a:t>Carassus, D. et </a:t>
            </a:r>
            <a:r>
              <a:rPr lang="fr-FR" b="0" i="0" dirty="0" err="1">
                <a:effectLst/>
              </a:rPr>
              <a:t>Frucquet</a:t>
            </a:r>
            <a:r>
              <a:rPr lang="fr-FR" b="0" i="0" dirty="0">
                <a:effectLst/>
              </a:rPr>
              <a:t>, P.  </a:t>
            </a:r>
            <a:r>
              <a:rPr lang="fr-FR" b="1" i="1" dirty="0">
                <a:effectLst/>
              </a:rPr>
              <a:t>Légitimer les politiques publiques locales par l’évaluation : le potentiel des technologies numériques</a:t>
            </a:r>
            <a:r>
              <a:rPr lang="fr-FR" b="0" i="1" dirty="0">
                <a:effectLst/>
              </a:rPr>
              <a:t>. </a:t>
            </a:r>
            <a:r>
              <a:rPr lang="fr-FR" i="0" dirty="0">
                <a:solidFill>
                  <a:srgbClr val="F29405"/>
                </a:solidFill>
                <a:effectLst/>
              </a:rPr>
              <a:t>R3-LPP – EUTIC – Journée d’étude – Sciences Po Bordeaux – 9 avril 2025</a:t>
            </a:r>
            <a:endParaRPr lang="fr-FR" dirty="0"/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 err="1"/>
              <a:t>Chatelin</a:t>
            </a:r>
            <a:r>
              <a:rPr lang="fr-FR" dirty="0"/>
              <a:t>, C., Carassus, D. et </a:t>
            </a:r>
            <a:r>
              <a:rPr lang="fr-FR" dirty="0" err="1"/>
              <a:t>Frucquet</a:t>
            </a:r>
            <a:r>
              <a:rPr lang="fr-FR" dirty="0"/>
              <a:t>, P. </a:t>
            </a:r>
            <a:r>
              <a:rPr lang="fr-FR" b="1" i="1" dirty="0"/>
              <a:t>L’action publique territoriale en contexte de transition : 5 levers de management de la résilience territoriale</a:t>
            </a:r>
            <a:r>
              <a:rPr lang="fr-FR" i="1" dirty="0"/>
              <a:t>. </a:t>
            </a:r>
            <a:r>
              <a:rPr lang="fr-FR" dirty="0">
                <a:solidFill>
                  <a:srgbClr val="F29405"/>
                </a:solidFill>
              </a:rPr>
              <a:t>1ères rencontres du GIS Management et Dynamiques territoriales. Clermont-Ferrand. 3 avril 2025</a:t>
            </a:r>
            <a:endParaRPr lang="fr-FR" i="0" dirty="0">
              <a:effectLst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>
                <a:effectLst/>
              </a:rPr>
              <a:t>Favoreu, C. et </a:t>
            </a:r>
            <a:r>
              <a:rPr lang="fr-FR" b="0" i="0" dirty="0" err="1">
                <a:effectLst/>
              </a:rPr>
              <a:t>Frucquet</a:t>
            </a:r>
            <a:r>
              <a:rPr lang="fr-FR" dirty="0"/>
              <a:t>,</a:t>
            </a:r>
            <a:r>
              <a:rPr lang="fr-FR" b="0" i="0" dirty="0">
                <a:effectLst/>
              </a:rPr>
              <a:t> P. </a:t>
            </a:r>
            <a:r>
              <a:rPr lang="fr-FR" b="1" i="1" dirty="0">
                <a:effectLst/>
              </a:rPr>
              <a:t>Intelligence artificielle (IA) dans les organisations publiques territoriales : rupture ou continuité dans la transformation numérique ?,</a:t>
            </a:r>
            <a:r>
              <a:rPr lang="fr-FR" b="1" i="0" dirty="0">
                <a:effectLst/>
              </a:rPr>
              <a:t> </a:t>
            </a:r>
            <a:r>
              <a:rPr lang="fr-FR" i="0" dirty="0">
                <a:solidFill>
                  <a:srgbClr val="F29405"/>
                </a:solidFill>
                <a:effectLst/>
              </a:rPr>
              <a:t>AIRMAP 2025. En attente retour du Comité scientifique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b="0" i="0" dirty="0" err="1">
                <a:effectLst/>
              </a:rPr>
              <a:t>Mahir</a:t>
            </a:r>
            <a:r>
              <a:rPr lang="fr-FR" b="0" i="0" dirty="0">
                <a:effectLst/>
              </a:rPr>
              <a:t>, M-A. et </a:t>
            </a:r>
            <a:r>
              <a:rPr lang="fr-FR" b="0" i="0" dirty="0" err="1">
                <a:effectLst/>
              </a:rPr>
              <a:t>Chatelin</a:t>
            </a:r>
            <a:r>
              <a:rPr lang="fr-FR" b="0" i="0" dirty="0">
                <a:effectLst/>
              </a:rPr>
              <a:t>, C. </a:t>
            </a:r>
            <a:r>
              <a:rPr lang="fr-FR" b="1" i="1" dirty="0">
                <a:effectLst/>
              </a:rPr>
              <a:t>L’influence de la gouvernance polycentrique sur la fabrique des politiques publiques, </a:t>
            </a:r>
            <a:r>
              <a:rPr lang="fr-FR" i="0" dirty="0">
                <a:solidFill>
                  <a:srgbClr val="F29405"/>
                </a:solidFill>
                <a:effectLst/>
              </a:rPr>
              <a:t>AIRMAP 2025. En attente retour du Comité scientifique</a:t>
            </a:r>
            <a:endParaRPr lang="fr-FR" i="1" dirty="0">
              <a:solidFill>
                <a:srgbClr val="F29405"/>
              </a:solidFill>
              <a:effectLst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defRPr/>
            </a:pPr>
            <a:endParaRPr lang="fr-FR" i="0" dirty="0">
              <a:effectLst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86BAB94-5492-7E8C-23DC-40C12E2A4A9F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communications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B0C5E809-7F66-F25D-BF38-C5A10615403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DBA15-5163-4E2D-8CF1-F8665AEE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1C920C-3A79-40A1-9F7D-BA446AE11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4246816"/>
            <a:ext cx="954108" cy="826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87DCA5-1741-4495-979E-058FBD2C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5310183"/>
            <a:ext cx="954108" cy="8268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CA3129-F870-46C2-B40A-35FB688EC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3443539"/>
            <a:ext cx="1236660" cy="5668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AE424D-6648-4645-A0CF-69C16EF76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1" y="2578415"/>
            <a:ext cx="9525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79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1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/>
              <a:t>Animation de colloque / ateliers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dirty="0" err="1"/>
              <a:t>Cassière</a:t>
            </a:r>
            <a:r>
              <a:rPr lang="fr-FR" dirty="0"/>
              <a:t>, F. </a:t>
            </a:r>
            <a:r>
              <a:rPr lang="fr-FR" dirty="0" err="1"/>
              <a:t>Chatelin</a:t>
            </a:r>
            <a:r>
              <a:rPr lang="fr-FR" dirty="0"/>
              <a:t>, C. </a:t>
            </a:r>
            <a:r>
              <a:rPr lang="fr-FR" dirty="0" err="1"/>
              <a:t>Noireaux</a:t>
            </a:r>
            <a:r>
              <a:rPr lang="fr-FR" dirty="0"/>
              <a:t>, V. et </a:t>
            </a:r>
            <a:r>
              <a:rPr lang="fr-FR" dirty="0" err="1"/>
              <a:t>Terramorsi</a:t>
            </a:r>
            <a:r>
              <a:rPr lang="fr-FR" dirty="0"/>
              <a:t>, P.(2025), </a:t>
            </a:r>
            <a:r>
              <a:rPr lang="fr-FR" b="1" dirty="0"/>
              <a:t>«</a:t>
            </a:r>
            <a:r>
              <a:rPr lang="fr-FR" b="1" i="1" dirty="0"/>
              <a:t> Initier, pérenniser, apprécier des dynamiques soutenables au sein des territoires : quelles modalités pour l’action publique ? »</a:t>
            </a:r>
            <a:r>
              <a:rPr lang="fr-FR" b="1" dirty="0"/>
              <a:t>, </a:t>
            </a:r>
            <a:r>
              <a:rPr lang="fr-FR" dirty="0"/>
              <a:t>Présidence de l’atelier 6 </a:t>
            </a:r>
            <a:r>
              <a:rPr lang="fr-FR" dirty="0">
                <a:solidFill>
                  <a:srgbClr val="F29405"/>
                </a:solidFill>
              </a:rPr>
              <a:t>AIRMAP 2025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i="0" dirty="0">
                <a:effectLst/>
              </a:rPr>
              <a:t>Favoreu, C. et </a:t>
            </a:r>
            <a:r>
              <a:rPr lang="fr-FR" i="0" dirty="0" err="1">
                <a:effectLst/>
              </a:rPr>
              <a:t>Frucquet</a:t>
            </a:r>
            <a:r>
              <a:rPr lang="fr-FR" i="0" dirty="0">
                <a:effectLst/>
              </a:rPr>
              <a:t>, P. </a:t>
            </a:r>
            <a:r>
              <a:rPr lang="fr-FR" b="1" i="1" dirty="0"/>
              <a:t>Intelligence artificielle (IA) et territoires : Rupture ou continuité dans la transformation numérique ?</a:t>
            </a:r>
            <a:r>
              <a:rPr lang="fr-FR" b="1" dirty="0"/>
              <a:t> </a:t>
            </a:r>
            <a:r>
              <a:rPr lang="fr-FR" dirty="0"/>
              <a:t>Coanimation</a:t>
            </a:r>
            <a:r>
              <a:rPr lang="fr-FR" i="0" dirty="0">
                <a:effectLst/>
              </a:rPr>
              <a:t>  de la </a:t>
            </a:r>
            <a:r>
              <a:rPr lang="fr-FR" dirty="0">
                <a:solidFill>
                  <a:srgbClr val="F29405"/>
                </a:solidFill>
              </a:rPr>
              <a:t>Table ronde n°4 EIT 2025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dirty="0"/>
              <a:t>Carassus, D. </a:t>
            </a:r>
            <a:r>
              <a:rPr lang="fr-FR" b="1" i="1" dirty="0"/>
              <a:t>« Pilotage des politiques de solidarité territoriale en contexte financier contraint : l’évaluation comme levier ? » </a:t>
            </a:r>
            <a:r>
              <a:rPr lang="fr-FR" dirty="0">
                <a:solidFill>
                  <a:srgbClr val="F29405"/>
                </a:solidFill>
              </a:rPr>
              <a:t>Table ronde n°2 EIT 2025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dirty="0" err="1"/>
              <a:t>Chatelin</a:t>
            </a:r>
            <a:r>
              <a:rPr lang="fr-FR" dirty="0"/>
              <a:t>, C. Coanimation des journées des EIT 2025, </a:t>
            </a:r>
            <a:r>
              <a:rPr lang="fr-FR" dirty="0">
                <a:solidFill>
                  <a:srgbClr val="F29405"/>
                </a:solidFill>
              </a:rPr>
              <a:t>Entretiens de l’Innovation Territoriale 2025</a:t>
            </a:r>
            <a:endParaRPr lang="fr-FR" sz="800" b="1" dirty="0">
              <a:solidFill>
                <a:srgbClr val="F29405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i="0" dirty="0">
                <a:effectLst/>
              </a:rPr>
              <a:t>Enquête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effectLst/>
              </a:rPr>
              <a:t>Intelligence artificielle (IA) dans les organisations publiques territoriales : rupture ou continuité dans la transformation numérique ?,</a:t>
            </a:r>
            <a:r>
              <a:rPr lang="fr-FR" b="0" i="0" dirty="0">
                <a:effectLst/>
              </a:rPr>
              <a:t> </a:t>
            </a:r>
            <a:r>
              <a:rPr lang="fr-FR" dirty="0">
                <a:solidFill>
                  <a:srgbClr val="F29405"/>
                </a:solidFill>
              </a:rPr>
              <a:t>F</a:t>
            </a:r>
            <a:r>
              <a:rPr lang="fr-FR" i="0" dirty="0">
                <a:solidFill>
                  <a:srgbClr val="F29405"/>
                </a:solidFill>
                <a:effectLst/>
              </a:rPr>
              <a:t>euille de route 2025 du GT « Management des TN » du GIS OPTIMA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sz="800" i="0" dirty="0">
              <a:solidFill>
                <a:srgbClr val="F29405"/>
              </a:solidFill>
              <a:effectLst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/>
              <a:t>Valorisation de la recherche </a:t>
            </a:r>
            <a:endParaRPr lang="fr-FR" dirty="0"/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dirty="0" err="1"/>
              <a:t>Frucquet</a:t>
            </a:r>
            <a:r>
              <a:rPr lang="fr-FR" dirty="0"/>
              <a:t>, P. : P</a:t>
            </a:r>
            <a:r>
              <a:rPr lang="fr-FR" i="0" dirty="0">
                <a:effectLst/>
              </a:rPr>
              <a:t>ublication</a:t>
            </a:r>
            <a:r>
              <a:rPr lang="fr-FR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FR" dirty="0"/>
              <a:t>de</a:t>
            </a:r>
            <a:r>
              <a:rPr lang="fr-FR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fr-FR" b="1" i="0" dirty="0">
                <a:effectLst/>
              </a:rPr>
              <a:t>5 vignettes valorisant le travail réalisé dans le cadre de la thèse sur le </a:t>
            </a:r>
            <a:r>
              <a:rPr lang="fr-FR" i="0" dirty="0">
                <a:solidFill>
                  <a:srgbClr val="F29405"/>
                </a:solidFill>
                <a:effectLst/>
              </a:rPr>
              <a:t>site web Indarra et les RS Indarra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7C9903-72FC-B2E8-E989-BD09DC37912C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 autres productions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3C1CB85-ABEE-1C83-A622-B86548846671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96A08-CC1C-445F-97EC-D6A629F9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C1F632-5791-4219-8C49-7A3CEAC06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2350275"/>
            <a:ext cx="954108" cy="8268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20F28F-55DA-4B33-8D1A-B4674D346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3300179"/>
            <a:ext cx="954108" cy="4535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2CC2D6-198F-4410-9DDD-67ACBA95F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" y="4495685"/>
            <a:ext cx="1054146" cy="6662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D985D0-6339-45B5-835E-204F77E942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11206"/>
          <a:stretch/>
        </p:blipFill>
        <p:spPr>
          <a:xfrm>
            <a:off x="408777" y="5744958"/>
            <a:ext cx="591138" cy="7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3E95-0311-E6F2-DC9F-903FB1EB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5A2C56D-DB13-B1CD-02AD-EA4C52847A3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La contribution à la production scientifique du LIREM </a:t>
            </a:r>
            <a:r>
              <a:rPr lang="fr-FR" b="0" dirty="0">
                <a:solidFill>
                  <a:srgbClr val="F39404"/>
                </a:solidFill>
                <a:latin typeface="+mn-lt"/>
              </a:rPr>
              <a:t>: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1981E494-E913-ADDE-F31B-7724AAC1F6B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B2C7B-F36D-A90D-905D-8C74C185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10" name="Picture 2" descr="Logo je donne mon avis! peintures murales • tableaux web, vectoriel,  vecteur | myloview.fr">
            <a:extLst>
              <a:ext uri="{FF2B5EF4-FFF2-40B4-BE49-F238E27FC236}">
                <a16:creationId xmlns:a16="http://schemas.microsoft.com/office/drawing/2014/main" id="{F6D5C134-0E25-F65A-F23F-4E93A49A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968" y="1704327"/>
            <a:ext cx="1549970" cy="15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BAEBD9-0C71-A42D-5D3E-D10504CC7A24}"/>
              </a:ext>
            </a:extLst>
          </p:cNvPr>
          <p:cNvSpPr/>
          <p:nvPr/>
        </p:nvSpPr>
        <p:spPr>
          <a:xfrm>
            <a:off x="11301573" y="3152837"/>
            <a:ext cx="636998" cy="27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4" name="Espace réservé du contenu 8">
            <a:extLst>
              <a:ext uri="{FF2B5EF4-FFF2-40B4-BE49-F238E27FC236}">
                <a16:creationId xmlns:a16="http://schemas.microsoft.com/office/drawing/2014/main" id="{521F553F-2356-2B6F-1C24-D7C76A3FD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90568"/>
              </p:ext>
            </p:extLst>
          </p:nvPr>
        </p:nvGraphicFramePr>
        <p:xfrm>
          <a:off x="2108887" y="227694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91E2ED83-8C18-C277-DAF7-F9430F753534}"/>
              </a:ext>
            </a:extLst>
          </p:cNvPr>
          <p:cNvSpPr txBox="1">
            <a:spLocks/>
          </p:cNvSpPr>
          <p:nvPr/>
        </p:nvSpPr>
        <p:spPr>
          <a:xfrm>
            <a:off x="8365523" y="3842424"/>
            <a:ext cx="2792628" cy="2310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9000"/>
              </a:lnSpc>
              <a:buNone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Autre thème / sujet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898"/>
            <a:ext cx="10515600" cy="3115346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Animation d’ateliers et participation à la table ronde des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A</a:t>
            </a:r>
            <a:r>
              <a:rPr lang="fr-FR" b="1" kern="0" dirty="0" err="1">
                <a:solidFill>
                  <a:srgbClr val="F29405"/>
                </a:solidFill>
                <a:cs typeface="Arial"/>
              </a:rPr>
              <a:t>ssises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 de l’</a:t>
            </a:r>
            <a:r>
              <a:rPr lang="fr-FR" b="1" kern="0" dirty="0" err="1">
                <a:solidFill>
                  <a:srgbClr val="F29405"/>
                </a:solidFill>
                <a:cs typeface="Arial"/>
              </a:rPr>
              <a:t>Afigèse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 </a:t>
            </a: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en septembre 2025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Organisation des Entretiens de l’Innovation Territoriale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EIT 2025 à L’Île de La Réunion du 20 au 24 mai 2025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EIT 2026 en discussion : membre organisateur en France ou à l’international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fr-FR" b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Organisation de webinaires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fr-FR" b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Participation des chercheurs de la Chaire OPTIMA à la Nuit Européenne des chercheurs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endParaRPr lang="fr-FR" b="1" kern="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Publication d’articles dans des revues professionnelles du type </a:t>
            </a:r>
            <a:r>
              <a:rPr lang="fr-FR" b="1" i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The Conversation</a:t>
            </a:r>
            <a:endParaRPr lang="fr-FR" i="1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74F61982-FD4E-4F9B-A025-93333C5F58EA}"/>
              </a:ext>
            </a:extLst>
          </p:cNvPr>
          <p:cNvSpPr txBox="1">
            <a:spLocks/>
          </p:cNvSpPr>
          <p:nvPr/>
        </p:nvSpPr>
        <p:spPr>
          <a:xfrm>
            <a:off x="797768" y="5213161"/>
            <a:ext cx="10058402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>
              <a:solidFill>
                <a:srgbClr val="F39404"/>
              </a:solidFill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13996EC5-155E-E673-57B6-03507D7131D6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C) La diffusion des recherches dans le cadre des « Sciences pour la société »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B8D1CF8-AA4B-78F3-E781-2180EDAABC76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572D1BA-092E-4CB5-BABE-1E5B03017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" y="4778815"/>
            <a:ext cx="1186867" cy="5185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8087B41-2BAC-4A5B-915A-82E9C4F9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" y="2453342"/>
            <a:ext cx="1186867" cy="4953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059850-CF91-40F5-BDF5-94679212E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" y="5450413"/>
            <a:ext cx="1186867" cy="228601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F3F1FD-F266-42D5-A61A-16E5CE7E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A09E28-E0DA-49F1-ADC4-A58A05711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2" y="3994710"/>
            <a:ext cx="1186867" cy="5646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87D7F50-337D-F995-EA90-917D383A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72" y="3017456"/>
            <a:ext cx="1840275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68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D16FE8-1287-BBB5-7BBE-253FBE9270F4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D) Le soutien à la formation doctorale </a:t>
            </a:r>
            <a:r>
              <a:rPr lang="fr-FR" dirty="0">
                <a:solidFill>
                  <a:srgbClr val="F39404"/>
                </a:solidFill>
                <a:latin typeface="+mn-lt"/>
              </a:rPr>
              <a:t>: 8 thèses en cours 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FCE94E5-A937-08DD-80F6-51096F87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324337"/>
              </p:ext>
            </p:extLst>
          </p:nvPr>
        </p:nvGraphicFramePr>
        <p:xfrm>
          <a:off x="2368415" y="2383258"/>
          <a:ext cx="8604385" cy="396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2">
            <a:extLst>
              <a:ext uri="{FF2B5EF4-FFF2-40B4-BE49-F238E27FC236}">
                <a16:creationId xmlns:a16="http://schemas.microsoft.com/office/drawing/2014/main" id="{9BB1E1C1-EF56-A5B7-4E3A-A89FAA8AA389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FD510F-0BCD-4DD7-8AEE-9D9135BB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46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B2280-B0D6-2697-A3B1-D4AD30CE7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A4086DDD-2141-B001-5699-063861080BCF}"/>
              </a:ext>
            </a:extLst>
          </p:cNvPr>
          <p:cNvSpPr txBox="1">
            <a:spLocks/>
          </p:cNvSpPr>
          <p:nvPr/>
        </p:nvSpPr>
        <p:spPr>
          <a:xfrm>
            <a:off x="838199" y="3429000"/>
            <a:ext cx="10058402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>
              <a:solidFill>
                <a:srgbClr val="F39404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39AA0E-4D21-8E37-E90D-EE0AE8477ECB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34E6E355-F243-C101-420A-6CC77E74C98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E) La valorisation de la recherche par des contrats et des transferts de technologies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09F79E-14E1-4829-8F9E-9B802B7B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7FFFDA6-5493-42C8-A9BD-EFF895C0E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549"/>
            <a:ext cx="10752667" cy="4679450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FR" sz="1800" kern="0" dirty="0">
                <a:latin typeface="Calibri"/>
                <a:cs typeface="Arial"/>
              </a:rPr>
              <a:t>La </a:t>
            </a:r>
            <a:r>
              <a:rPr lang="fr-FR" kern="0" dirty="0">
                <a:latin typeface="Calibri"/>
                <a:cs typeface="Arial"/>
              </a:rPr>
              <a:t>Chaire OPTIMA poursuit son </a:t>
            </a:r>
            <a:r>
              <a:rPr lang="fr-FR" b="1" kern="0" dirty="0">
                <a:solidFill>
                  <a:srgbClr val="F29405"/>
                </a:solidFill>
                <a:latin typeface="Calibri"/>
                <a:cs typeface="Arial"/>
              </a:rPr>
              <a:t>engagement aux côtés des collectivités partenaires </a:t>
            </a:r>
            <a:endParaRPr lang="fr-FR" kern="0" dirty="0">
              <a:latin typeface="Calibri"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kern="0" dirty="0">
              <a:latin typeface="Calibri"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latin typeface="Calibri"/>
                <a:cs typeface="Arial"/>
              </a:rPr>
              <a:t>Interventions ponctuelles auprès des </a:t>
            </a:r>
            <a:r>
              <a:rPr lang="fr-FR" b="1" kern="0" dirty="0">
                <a:solidFill>
                  <a:srgbClr val="F29405"/>
                </a:solidFill>
                <a:latin typeface="Calibri"/>
                <a:cs typeface="Arial"/>
              </a:rPr>
              <a:t>partenaires principaux </a:t>
            </a:r>
            <a:r>
              <a:rPr lang="fr-FR" kern="0" dirty="0">
                <a:latin typeface="Calibri"/>
                <a:cs typeface="Arial"/>
              </a:rPr>
              <a:t>dans le cadre de notre </a:t>
            </a:r>
            <a:r>
              <a:rPr lang="fr-FR" b="1" kern="0" dirty="0">
                <a:solidFill>
                  <a:srgbClr val="F29405"/>
                </a:solidFill>
                <a:latin typeface="Calibri"/>
                <a:cs typeface="Arial"/>
              </a:rPr>
              <a:t>politique de remerciements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kern="0" dirty="0">
              <a:latin typeface="Calibri"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Membre du Conseil scientifique consultatif de </a:t>
            </a:r>
            <a:r>
              <a:rPr lang="fr-FR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l’association </a:t>
            </a:r>
            <a:r>
              <a:rPr lang="fr-FR" sz="18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Shrines</a:t>
            </a:r>
            <a:r>
              <a:rPr lang="fr-FR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 of Europe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(organisation internationale à but non lucratif) dans le cadre du partenariat de la Chaire OPTIMA avec la ville de </a:t>
            </a:r>
            <a:r>
              <a:rPr lang="fr-FR" sz="1800" b="1" dirty="0">
                <a:solidFill>
                  <a:srgbClr val="F2940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Lourdes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pour l’accompagnement de la stratégie des villes sanctuaires (depuis 2024).</a:t>
            </a:r>
            <a:r>
              <a:rPr lang="fr-FR" dirty="0">
                <a:effectLst/>
              </a:rPr>
              <a:t> </a:t>
            </a:r>
            <a:endParaRPr lang="fr-FR" kern="0" dirty="0">
              <a:effectLst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kern="0" dirty="0">
              <a:latin typeface="Calibri"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latin typeface="Calibri"/>
                <a:cs typeface="Arial"/>
              </a:rPr>
              <a:t>Contrat de </a:t>
            </a:r>
            <a:r>
              <a:rPr lang="fr-FR" b="1" kern="0" dirty="0">
                <a:solidFill>
                  <a:srgbClr val="F29405"/>
                </a:solidFill>
                <a:latin typeface="Calibri"/>
                <a:cs typeface="Arial"/>
              </a:rPr>
              <a:t>partenariat spécifique </a:t>
            </a:r>
            <a:r>
              <a:rPr lang="fr-FR" kern="0" dirty="0">
                <a:latin typeface="Calibri"/>
                <a:cs typeface="Arial"/>
              </a:rPr>
              <a:t>pour l’accompagnement à l’auto-évaluation de la politique « Territoire Intelligent » </a:t>
            </a:r>
            <a:r>
              <a:rPr lang="fr-FR" b="1" kern="0" dirty="0">
                <a:solidFill>
                  <a:srgbClr val="F29405"/>
                </a:solidFill>
                <a:latin typeface="Calibri"/>
                <a:cs typeface="Arial"/>
              </a:rPr>
              <a:t>d’Angers Loire Métropole</a:t>
            </a:r>
            <a:r>
              <a:rPr lang="fr-FR" kern="0" dirty="0">
                <a:latin typeface="Calibri"/>
                <a:cs typeface="Arial"/>
              </a:rPr>
              <a:t>, élargi depuis début 2025 au Plan Énergie Bâtiments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F4D4E37-40C4-4B40-8D3D-7FE6BA776BE8}"/>
              </a:ext>
            </a:extLst>
          </p:cNvPr>
          <p:cNvGrpSpPr/>
          <p:nvPr/>
        </p:nvGrpSpPr>
        <p:grpSpPr>
          <a:xfrm>
            <a:off x="3284926" y="5554884"/>
            <a:ext cx="4564527" cy="881486"/>
            <a:chOff x="3623834" y="5754679"/>
            <a:chExt cx="4564527" cy="88148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69954B6-CEB4-4716-9920-D9F6FD4B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834" y="5932483"/>
              <a:ext cx="1549299" cy="68169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B491D56-D26F-4D07-A2C9-4A72EA9F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5793530"/>
              <a:ext cx="931333" cy="84263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3E61199F-33DE-418F-A5EE-9A71C9FC0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73183" y="5754679"/>
              <a:ext cx="715178" cy="847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041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548"/>
            <a:ext cx="10515600" cy="4158083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FR" kern="0" dirty="0">
                <a:cs typeface="Arial"/>
              </a:rPr>
              <a:t>La Chaire OPTIMA souhaite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consolider sa dynamique partenariale </a:t>
            </a:r>
            <a:r>
              <a:rPr lang="fr-FR" kern="0" dirty="0">
                <a:cs typeface="Arial"/>
              </a:rPr>
              <a:t>dans un contexte où la contrainte financière a conduit certains partenaires à mettre fin à leur soutien 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fr-FR" b="1" kern="0" dirty="0"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cs typeface="Arial"/>
              </a:rPr>
              <a:t>Participation envisagée de la Chaire OPTIMA à des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contrats de recherche </a:t>
            </a:r>
            <a:r>
              <a:rPr lang="fr-FR" kern="0" dirty="0">
                <a:cs typeface="Arial"/>
              </a:rPr>
              <a:t>(projets avec les villes d’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Arras</a:t>
            </a:r>
            <a:r>
              <a:rPr lang="fr-FR" kern="0" dirty="0">
                <a:cs typeface="Arial"/>
              </a:rPr>
              <a:t>, de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Carvin</a:t>
            </a:r>
            <a:r>
              <a:rPr lang="fr-FR" kern="0" dirty="0">
                <a:cs typeface="Arial"/>
              </a:rPr>
              <a:t>, ainsi que le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réseau régional d’évaluation des politiques publiques des Hauts-de-France, </a:t>
            </a:r>
            <a:r>
              <a:rPr lang="fr-FR" kern="0" dirty="0">
                <a:cs typeface="Arial"/>
              </a:rPr>
              <a:t>suite EIT 2024)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kern="0" dirty="0"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cs typeface="Arial"/>
              </a:rPr>
              <a:t>Maintenir son rôle d’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acteur</a:t>
            </a:r>
            <a:r>
              <a:rPr lang="fr-FR" b="1" kern="0" dirty="0">
                <a:cs typeface="Arial"/>
              </a:rPr>
              <a:t>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de référence auprès des collectivités locales du Grand Sud-Ouest en matière de management public et d’innovation </a:t>
            </a:r>
            <a:r>
              <a:rPr lang="fr-FR" kern="0" dirty="0">
                <a:cs typeface="Arial"/>
              </a:rPr>
              <a:t>par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 </a:t>
            </a:r>
            <a:r>
              <a:rPr lang="fr-FR" kern="0" dirty="0">
                <a:cs typeface="Arial"/>
              </a:rPr>
              <a:t>le lancement d’une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campagne de prospection ciblée </a:t>
            </a:r>
            <a:r>
              <a:rPr lang="fr-FR" kern="0" dirty="0">
                <a:cs typeface="Arial"/>
              </a:rPr>
              <a:t>(245 courriers pour remobiliser les collaborations et initier de nouveaux projets)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FR" kern="0" dirty="0"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FR" kern="0" dirty="0">
                <a:cs typeface="Arial"/>
              </a:rPr>
              <a:t>Démarche d’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institutionnalisation des partenariats informels existants </a:t>
            </a:r>
            <a:r>
              <a:rPr lang="fr-FR" kern="0" dirty="0">
                <a:cs typeface="Arial"/>
              </a:rPr>
              <a:t>avec les </a:t>
            </a:r>
            <a:r>
              <a:rPr lang="fr-FR" b="1" kern="0" dirty="0">
                <a:solidFill>
                  <a:srgbClr val="F29405"/>
                </a:solidFill>
                <a:cs typeface="Arial"/>
              </a:rPr>
              <a:t>associations professionnelles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defRPr/>
            </a:pPr>
            <a:endParaRPr lang="fr-FR" b="1" kern="0" dirty="0">
              <a:cs typeface="Arial"/>
            </a:endParaRP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kern="0" dirty="0">
              <a:cs typeface="Arial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177723A0-FEDA-0DED-DAB9-9EF6F78D6920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62023F0-FB09-47A2-BB83-276FEB6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DFFC07A2-873D-421A-8DA2-1913CBE34B1D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E) La valorisation de la recherche par des contrats et des transferts de technologies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2A5B68-382D-4EA5-8DF8-09B6A53C4B24}"/>
              </a:ext>
            </a:extLst>
          </p:cNvPr>
          <p:cNvGrpSpPr/>
          <p:nvPr/>
        </p:nvGrpSpPr>
        <p:grpSpPr>
          <a:xfrm>
            <a:off x="3314452" y="5805480"/>
            <a:ext cx="6845923" cy="862166"/>
            <a:chOff x="2670982" y="5915546"/>
            <a:chExt cx="6845923" cy="86216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C4B2FD1-9F9D-FBDE-3E07-E5484679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348441" y="5915546"/>
              <a:ext cx="721858" cy="842169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07EAD9-2E3E-71F3-0923-00CDEC97A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921647" y="6075561"/>
              <a:ext cx="1595258" cy="58321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B1E748C-56DD-70FC-BBEB-46A6A1E52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458559" y="5915546"/>
              <a:ext cx="1074833" cy="86216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C23349B-7BF4-49F1-AF13-AEAA81466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982" y="5915546"/>
              <a:ext cx="640048" cy="84216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7961E8F-196C-4536-A9FF-CAFF4E5A4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180" y="6049746"/>
              <a:ext cx="1300688" cy="707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81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EC4889B-C8D4-450E-9789-E562B0DF7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40601"/>
              </p:ext>
            </p:extLst>
          </p:nvPr>
        </p:nvGraphicFramePr>
        <p:xfrm>
          <a:off x="537409" y="2322531"/>
          <a:ext cx="11117182" cy="352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ject 4">
            <a:extLst>
              <a:ext uri="{FF2B5EF4-FFF2-40B4-BE49-F238E27FC236}">
                <a16:creationId xmlns:a16="http://schemas.microsoft.com/office/drawing/2014/main" id="{AB846D5D-79AC-484E-8624-59846CF3F1B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08847" y="4579508"/>
            <a:ext cx="780081" cy="4768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A4A1B6-2BD1-4FB3-B964-F1D9B7044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19" y="4579508"/>
            <a:ext cx="780081" cy="294303"/>
          </a:xfrm>
          <a:prstGeom prst="rect">
            <a:avLst/>
          </a:prstGeom>
        </p:spPr>
      </p:pic>
      <p:pic>
        <p:nvPicPr>
          <p:cNvPr id="14" name="Picture 2" descr="CommunautÃ© d'agglomÃ©ration Pau BÃ©arn PyrÃ©nÃ©es â WikipÃ©dia">
            <a:extLst>
              <a:ext uri="{FF2B5EF4-FFF2-40B4-BE49-F238E27FC236}">
                <a16:creationId xmlns:a16="http://schemas.microsoft.com/office/drawing/2014/main" id="{00C7059A-E9DF-4555-AEE2-7F6A83DA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b="29188"/>
          <a:stretch/>
        </p:blipFill>
        <p:spPr bwMode="auto">
          <a:xfrm>
            <a:off x="8955755" y="4676221"/>
            <a:ext cx="1000384" cy="382020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0E0327-7D21-4D98-B93C-81BCD92E97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62" y="5068606"/>
            <a:ext cx="559915" cy="7806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B9D14A6-9916-42E2-A95A-E2806C1A66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25" y="5235146"/>
            <a:ext cx="559351" cy="5060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E11C3C-E145-4CB0-9D79-92BBE08208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4661" y="5155882"/>
            <a:ext cx="547834" cy="649284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B7784BF9-5E03-D2CA-EDA1-6F453B94AD66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1) Présentation introductive de la chaire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092A60-7ABA-98E3-CB6C-F5D06A2ABC1A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861193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Gouvernance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372AAB-E81B-47BF-BEC7-F612B42C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243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2C8BE7-3D39-4FE6-AC5B-E02453C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548"/>
            <a:ext cx="10515600" cy="467945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L’intégration de la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Chaire OPTIMA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dans la dynamique fédérative de recherche du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GIS OPTIMA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permet de travailler sur des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projets d’envergure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nationale et internationale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cs typeface="Arial"/>
            </a:endParaRPr>
          </a:p>
          <a:p>
            <a:pPr lvl="1" algn="just"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Conformément à la convention constitutive du GIS OPTIMA, l’UPPA dans le cadre de la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Chaire OPTIMA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exerce les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39404"/>
                </a:solidFill>
                <a:effectLst/>
                <a:uLnTx/>
                <a:uFillTx/>
                <a:cs typeface="Arial"/>
              </a:rPr>
              <a:t>fonctions de coordonnateur du GIS jusqu’au 21/11/2025 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Assurer l’animation du GIS OPTIMA et de ses instances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Assurer le secrétariat lié au fonctionnement du GIS OPTIMA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Gérer les budgets liés aux adhésions en relation avec l’ADERA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Préparer le Conseil de Groupement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Organiser et coordonner la réponse des partenaires aux appels d’offres ou appels à projets intéressant le GIS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Dans le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courant du 2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 semestre 2025</a:t>
            </a:r>
            <a:r>
              <a:rPr lang="fr-FR" kern="0" dirty="0">
                <a:solidFill>
                  <a:srgbClr val="F29405"/>
                </a:solidFill>
                <a:cs typeface="Arial"/>
              </a:rPr>
              <a:t> </a:t>
            </a:r>
            <a:r>
              <a:rPr lang="fr-FR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: Organisation de l’assemblée générale du GIS OPTIMA afin de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/>
              </a:rPr>
              <a:t>déterminer si cette fonction de coordonnateur sera maintenue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  <a:p>
            <a:pPr marL="0" indent="0" algn="just">
              <a:buNone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684646-A33C-CC8A-C788-3C56ADE59ECD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F1CEB8FB-6505-E3FF-354F-F76FCE4E0EAE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F) L’animation du GIS OPTIMA à un niveau national/international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6893A-5363-482D-A224-A231B5B5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429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16621A-B448-43EA-A596-4FBF7E7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448" y="2468395"/>
            <a:ext cx="5181600" cy="4351338"/>
          </a:xfrm>
        </p:spPr>
        <p:txBody>
          <a:bodyPr>
            <a:norm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Une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diversification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 des financements par le développement des subventions / mécénats 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Un maintien des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cs typeface="Arial"/>
              </a:rPr>
              <a:t>conventions de recherche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 pour financement des doctorats / </a:t>
            </a:r>
            <a:r>
              <a:rPr kumimoji="0" lang="fr-FR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post-doctoral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Le renforcement du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F29405"/>
                </a:solidFill>
                <a:effectLst/>
                <a:uLnTx/>
                <a:uFillTx/>
                <a:cs typeface="Arial"/>
              </a:rPr>
              <a:t>personnel d’appui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Arial"/>
              </a:rPr>
              <a:t>(animation scientifique, communication)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ADB37A-80A9-4CA6-8C1E-CFC16095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53963" y="1950682"/>
            <a:ext cx="4305589" cy="4595247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C54559F1-DCDD-26B7-C753-CB274933B671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G) Un modèle de financement équilibré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343C0FE8-54A6-71D2-11FC-0F29EF12E594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3) Présentation du projet 2025-2026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E98338-7870-4CB8-A6D0-2436D438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40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C44BF670-B926-4478-AA54-9C3EA5709623}"/>
              </a:ext>
            </a:extLst>
          </p:cNvPr>
          <p:cNvSpPr txBox="1">
            <a:spLocks/>
          </p:cNvSpPr>
          <p:nvPr/>
        </p:nvSpPr>
        <p:spPr>
          <a:xfrm>
            <a:off x="4058654" y="229714"/>
            <a:ext cx="579120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/>
              <a:t>Merci de votre attention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4A1B601-2639-440A-85A4-4D2B61FEF373}"/>
              </a:ext>
            </a:extLst>
          </p:cNvPr>
          <p:cNvGrpSpPr/>
          <p:nvPr/>
        </p:nvGrpSpPr>
        <p:grpSpPr>
          <a:xfrm>
            <a:off x="662374" y="1357361"/>
            <a:ext cx="10742636" cy="3482272"/>
            <a:chOff x="662374" y="1597991"/>
            <a:chExt cx="10742636" cy="3482272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6AE0F69-256B-4787-A55F-E80028CEF410}"/>
                </a:ext>
              </a:extLst>
            </p:cNvPr>
            <p:cNvSpPr/>
            <p:nvPr/>
          </p:nvSpPr>
          <p:spPr>
            <a:xfrm>
              <a:off x="756236" y="1597991"/>
              <a:ext cx="3721769" cy="535932"/>
            </a:xfrm>
            <a:prstGeom prst="roundRect">
              <a:avLst/>
            </a:prstGeom>
            <a:solidFill>
              <a:srgbClr val="F2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Suivez l’actualité de la Chaire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A520A03-954A-4E47-A8EB-8E87DA41773C}"/>
                </a:ext>
              </a:extLst>
            </p:cNvPr>
            <p:cNvSpPr/>
            <p:nvPr/>
          </p:nvSpPr>
          <p:spPr>
            <a:xfrm>
              <a:off x="7435516" y="1597991"/>
              <a:ext cx="3721769" cy="535932"/>
            </a:xfrm>
            <a:prstGeom prst="roundRect">
              <a:avLst/>
            </a:prstGeom>
            <a:solidFill>
              <a:srgbClr val="F29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Contactez-nous</a:t>
              </a:r>
            </a:p>
          </p:txBody>
        </p:sp>
        <p:sp>
          <p:nvSpPr>
            <p:cNvPr id="15" name="ZoneTexte 14">
              <a:hlinkClick r:id="rId2"/>
              <a:extLst>
                <a:ext uri="{FF2B5EF4-FFF2-40B4-BE49-F238E27FC236}">
                  <a16:creationId xmlns:a16="http://schemas.microsoft.com/office/drawing/2014/main" id="{612C6484-C4A7-4669-A8AD-ACF52B7E3986}"/>
                </a:ext>
              </a:extLst>
            </p:cNvPr>
            <p:cNvSpPr txBox="1"/>
            <p:nvPr/>
          </p:nvSpPr>
          <p:spPr>
            <a:xfrm>
              <a:off x="662374" y="2284645"/>
              <a:ext cx="40867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https://optima.univ-pau.fr/fr/index.html</a:t>
              </a:r>
            </a:p>
          </p:txBody>
        </p:sp>
        <p:pic>
          <p:nvPicPr>
            <p:cNvPr id="16" name="object 7">
              <a:hlinkClick r:id="rId3"/>
              <a:extLst>
                <a:ext uri="{FF2B5EF4-FFF2-40B4-BE49-F238E27FC236}">
                  <a16:creationId xmlns:a16="http://schemas.microsoft.com/office/drawing/2014/main" id="{F485EFED-A0E3-424C-8C6D-9DD0F085D5C8}"/>
                </a:ext>
              </a:extLst>
            </p:cNvPr>
            <p:cNvPicPr/>
            <p:nvPr/>
          </p:nvPicPr>
          <p:blipFill>
            <a:blip r:embed="rId4"/>
            <a:stretch/>
          </p:blipFill>
          <p:spPr bwMode="auto">
            <a:xfrm>
              <a:off x="2352790" y="2677224"/>
              <a:ext cx="705894" cy="695325"/>
            </a:xfrm>
            <a:prstGeom prst="rect">
              <a:avLst/>
            </a:prstGeom>
          </p:spPr>
        </p:pic>
        <p:pic>
          <p:nvPicPr>
            <p:cNvPr id="17" name="object 6">
              <a:hlinkClick r:id="rId5"/>
              <a:extLst>
                <a:ext uri="{FF2B5EF4-FFF2-40B4-BE49-F238E27FC236}">
                  <a16:creationId xmlns:a16="http://schemas.microsoft.com/office/drawing/2014/main" id="{EB5C0263-A45D-4768-9973-0F7CFDCA1039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1590599" y="2657521"/>
              <a:ext cx="666750" cy="705206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EB326483-42E3-40C1-B3D2-E567614EB890}"/>
                </a:ext>
              </a:extLst>
            </p:cNvPr>
            <p:cNvPicPr/>
            <p:nvPr/>
          </p:nvPicPr>
          <p:blipFill>
            <a:blip r:embed="rId7"/>
            <a:stretch/>
          </p:blipFill>
          <p:spPr bwMode="auto">
            <a:xfrm>
              <a:off x="9296400" y="2681656"/>
              <a:ext cx="704028" cy="696003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7253135-BBC8-4D2D-80FA-5C27809F2374}"/>
                </a:ext>
              </a:extLst>
            </p:cNvPr>
            <p:cNvSpPr txBox="1"/>
            <p:nvPr/>
          </p:nvSpPr>
          <p:spPr>
            <a:xfrm>
              <a:off x="7683241" y="3325937"/>
              <a:ext cx="372176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Chaire OPTIMA</a:t>
              </a:r>
            </a:p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IAE Pau-Bayonne</a:t>
              </a:r>
            </a:p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École Universitaire de Management</a:t>
              </a:r>
            </a:p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Avenue du Doyen </a:t>
              </a:r>
              <a:r>
                <a:rPr lang="fr-FR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Poplawski</a:t>
              </a:r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</a:p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BP 475</a:t>
              </a:r>
            </a:p>
            <a:p>
              <a:pPr algn="ctr"/>
              <a:r>
                <a:rPr lang="fr-F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64012 PAU CEDEX</a:t>
              </a: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C1EC138A-0314-415A-9129-6C437827BD5A}"/>
                </a:ext>
              </a:extLst>
            </p:cNvPr>
            <p:cNvSpPr txBox="1"/>
            <p:nvPr/>
          </p:nvSpPr>
          <p:spPr bwMode="auto">
            <a:xfrm>
              <a:off x="8257880" y="2284645"/>
              <a:ext cx="2608728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defRPr/>
              </a:pPr>
              <a:r>
                <a:rPr lang="fr-FR" u="sng" spc="-10" dirty="0" err="1">
                  <a:latin typeface="Calibri"/>
                  <a:cs typeface="Calibri"/>
                  <a:hlinkClick r:id="rId8" tooltip="mailto:contact@gis-optima.fr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chaire.optima@univ-pau</a:t>
              </a:r>
              <a:r>
                <a:rPr lang="fr-FR" u="sng" spc="-10" dirty="0">
                  <a:latin typeface="Calibri"/>
                  <a:cs typeface="Calibri"/>
                  <a:hlinkClick r:id="rId8" tooltip="mailto:contact@gis-optima.fr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r>
                <a:rPr u="sng" spc="-10" dirty="0" err="1">
                  <a:latin typeface="Calibri"/>
                  <a:cs typeface="Calibri"/>
                  <a:hlinkClick r:id="rId8" tooltip="mailto:contact@gis-optima.fr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</a:t>
              </a:r>
              <a:endParaRPr dirty="0">
                <a:latin typeface="Calibri"/>
                <a:cs typeface="Calibri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9349B69-66E0-489B-8B72-2BCBA46EF790}"/>
              </a:ext>
            </a:extLst>
          </p:cNvPr>
          <p:cNvGrpSpPr/>
          <p:nvPr/>
        </p:nvGrpSpPr>
        <p:grpSpPr>
          <a:xfrm>
            <a:off x="981198" y="5460169"/>
            <a:ext cx="9885410" cy="1238304"/>
            <a:chOff x="981198" y="5648213"/>
            <a:chExt cx="9885410" cy="1238304"/>
          </a:xfrm>
        </p:grpSpPr>
        <p:pic>
          <p:nvPicPr>
            <p:cNvPr id="4" name="Picture 2" descr="CommunautÃ© d'agglomÃ©ration Pau BÃ©arn PyrÃ©nÃ©es â WikipÃ©dia">
              <a:extLst>
                <a:ext uri="{FF2B5EF4-FFF2-40B4-BE49-F238E27FC236}">
                  <a16:creationId xmlns:a16="http://schemas.microsoft.com/office/drawing/2014/main" id="{E533ED5E-BC04-413B-861C-89A6F21C3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 b="29188"/>
            <a:stretch/>
          </p:blipFill>
          <p:spPr bwMode="auto">
            <a:xfrm>
              <a:off x="981198" y="5947942"/>
              <a:ext cx="2097855" cy="801115"/>
            </a:xfrm>
            <a:prstGeom prst="rect">
              <a:avLst/>
            </a:prstGeom>
            <a:noFill/>
          </p:spPr>
        </p:pic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4DE56601-4A54-4C12-A0DE-3055F9E724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1491" y="5891685"/>
              <a:ext cx="1497757" cy="99483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21B12F6-85A3-45E7-8AED-F57FBE98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24" y="6221544"/>
              <a:ext cx="1420544" cy="53593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2EB8BFF-8F21-4065-8AD9-BF89C13C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341" y="5835648"/>
              <a:ext cx="713555" cy="994832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1EA82F1-876B-487F-90C3-E7A4092C0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454" y="5963972"/>
              <a:ext cx="966124" cy="874112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CF5C09C-561D-4259-9E93-0BFF10A9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96140" y="5648213"/>
              <a:ext cx="970468" cy="1150183"/>
            </a:xfrm>
            <a:prstGeom prst="rect">
              <a:avLst/>
            </a:prstGeom>
          </p:spPr>
        </p:pic>
      </p:grp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594663D-4D1A-4596-B543-71C0FBA5F8AF}"/>
              </a:ext>
            </a:extLst>
          </p:cNvPr>
          <p:cNvSpPr/>
          <p:nvPr/>
        </p:nvSpPr>
        <p:spPr>
          <a:xfrm>
            <a:off x="4252471" y="4944463"/>
            <a:ext cx="3721769" cy="535932"/>
          </a:xfrm>
          <a:prstGeom prst="roundRect">
            <a:avLst/>
          </a:prstGeom>
          <a:solidFill>
            <a:srgbClr val="F29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Les partenaires de la Chaire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D8C466-69CF-431C-B322-A8CD06D6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3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elina\Desktop\logo_pieddepage.png">
            <a:extLst>
              <a:ext uri="{FF2B5EF4-FFF2-40B4-BE49-F238E27FC236}">
                <a16:creationId xmlns:a16="http://schemas.microsoft.com/office/drawing/2014/main" id="{CB5E47BA-6696-4058-8615-34DDE54C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538376" y="6265764"/>
            <a:ext cx="611679" cy="54412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9DC03D-2F61-4CBB-9854-C2D7F6A91B75}"/>
              </a:ext>
            </a:extLst>
          </p:cNvPr>
          <p:cNvSpPr txBox="1"/>
          <p:nvPr/>
        </p:nvSpPr>
        <p:spPr>
          <a:xfrm>
            <a:off x="728049" y="2238978"/>
            <a:ext cx="1841472" cy="938719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Directeur</a:t>
            </a:r>
          </a:p>
          <a:p>
            <a:pPr algn="ctr"/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CARASSUS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</a:t>
            </a:r>
          </a:p>
          <a:p>
            <a:pPr algn="ct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A64887-E15D-4BD0-8B9C-658E87F2B2FF}"/>
              </a:ext>
            </a:extLst>
          </p:cNvPr>
          <p:cNvSpPr txBox="1"/>
          <p:nvPr/>
        </p:nvSpPr>
        <p:spPr>
          <a:xfrm>
            <a:off x="2663795" y="2240283"/>
            <a:ext cx="2131998" cy="938719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Directrice-adjointe</a:t>
            </a:r>
          </a:p>
          <a:p>
            <a:pPr algn="ctr"/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Céline CHATELIN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MCF HDR</a:t>
            </a:r>
          </a:p>
          <a:p>
            <a:pPr algn="ct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D33868-B4F4-4A94-93B0-C5E823CEDDDC}"/>
              </a:ext>
            </a:extLst>
          </p:cNvPr>
          <p:cNvSpPr txBox="1"/>
          <p:nvPr/>
        </p:nvSpPr>
        <p:spPr>
          <a:xfrm>
            <a:off x="5036573" y="2231216"/>
            <a:ext cx="3423701" cy="938719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Ingénieur d’étude</a:t>
            </a:r>
          </a:p>
          <a:p>
            <a:pPr algn="ctr"/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Pascal FRUCQUET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DH/Docteur</a:t>
            </a:r>
          </a:p>
          <a:p>
            <a:pPr algn="ct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101EA1-8362-4030-8845-6F70B68313EE}"/>
              </a:ext>
            </a:extLst>
          </p:cNvPr>
          <p:cNvSpPr txBox="1"/>
          <p:nvPr/>
        </p:nvSpPr>
        <p:spPr>
          <a:xfrm>
            <a:off x="8716750" y="2238650"/>
            <a:ext cx="2783704" cy="969496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Chargée de communication</a:t>
            </a:r>
          </a:p>
          <a:p>
            <a:pPr algn="ctr"/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Hillary NGANAWE</a:t>
            </a:r>
          </a:p>
          <a:p>
            <a:pPr algn="ct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4F999C-CB24-4C9F-83E3-094923110984}"/>
              </a:ext>
            </a:extLst>
          </p:cNvPr>
          <p:cNvSpPr txBox="1"/>
          <p:nvPr/>
        </p:nvSpPr>
        <p:spPr>
          <a:xfrm>
            <a:off x="728048" y="3279804"/>
            <a:ext cx="4067745" cy="3263920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œuvre du projet de la Chaire défini par le comité scientifique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Développement de programmes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Pilotage opérationnel et financier de la Chaire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du </a:t>
            </a:r>
            <a:r>
              <a:rPr lang="fr-F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auprès des instances de l’UPPA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Représentation de la Chaire auprès des acteurs socio-économiques du territoire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Animation du réseau des 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516763-E9CE-42CE-B969-5E0A1D56E22E}"/>
              </a:ext>
            </a:extLst>
          </p:cNvPr>
          <p:cNvSpPr txBox="1"/>
          <p:nvPr/>
        </p:nvSpPr>
        <p:spPr>
          <a:xfrm>
            <a:off x="5063065" y="3279804"/>
            <a:ext cx="3423701" cy="3293209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 au pilotage opérationnel et financier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 au développement et à la mise en œuvre des programmes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du fonctionnement des instances de la Chaire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des actions de diffusion des connaissances et de valorisation de la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 de la bonne exécution des conventions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7AD5FB-0B71-4085-99EE-211A58A296E7}"/>
              </a:ext>
            </a:extLst>
          </p:cNvPr>
          <p:cNvSpPr txBox="1"/>
          <p:nvPr/>
        </p:nvSpPr>
        <p:spPr>
          <a:xfrm>
            <a:off x="8716750" y="3279803"/>
            <a:ext cx="2783704" cy="3263919"/>
          </a:xfrm>
          <a:prstGeom prst="rect">
            <a:avLst/>
          </a:prstGeom>
          <a:noFill/>
          <a:ln>
            <a:solidFill>
              <a:srgbClr val="F29405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œuvre de la politique de communication interne et externe définie par les instances de la Chaire et le COPIL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à l’organisation des actions de diffusion des connaissances et de valorisation de la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E89D54-C20E-F3AD-8B03-9EE7184B8BF3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1) Présentation introductive de la chaire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729F87DD-DDBC-79EA-688F-7D1E06331277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861193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Comité de pilotage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643CD1-B9B6-41F5-9B16-8A63A61D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5246" y="6546291"/>
            <a:ext cx="296333" cy="184640"/>
          </a:xfrm>
        </p:spPr>
        <p:txBody>
          <a:bodyPr/>
          <a:lstStyle/>
          <a:p>
            <a:fld id="{BDB343AE-F58A-4DC5-82F6-1910EF9C632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99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81EA-ABBD-968A-F10C-0D5C7A02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4C6A7A6-6FB9-1CF5-4208-B8F8A4FC1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47" y="2137719"/>
            <a:ext cx="9459253" cy="417048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1) Présentation introductive de la chaire</a:t>
            </a:r>
            <a:endParaRPr lang="fr-FR" sz="2800" dirty="0"/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2) Présentation du rapport d’activité 2023-2024 :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un bilan dynamique au service du rayonnement scientifique du </a:t>
            </a:r>
            <a:r>
              <a:rPr lang="fr-F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LiREM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et de l’UPPA</a:t>
            </a:r>
          </a:p>
          <a:p>
            <a:pPr marL="0" indent="0">
              <a:buNone/>
              <a:tabLst>
                <a:tab pos="6635750" algn="r"/>
              </a:tabLst>
              <a:defRPr/>
            </a:pPr>
            <a:endParaRPr lang="fr-F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0" indent="0">
              <a:buNone/>
              <a:tabLst>
                <a:tab pos="6635750" algn="r"/>
              </a:tabLst>
              <a:defRPr/>
            </a:pP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3) Présentation du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projet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2025-2026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AF9626-13A2-A10F-2FC8-C8BB488B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449" y="229714"/>
            <a:ext cx="6203091" cy="84216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+mn-lt"/>
              </a:rPr>
              <a:t>Rapport d'activité 2024 - Projet 2025/26</a:t>
            </a:r>
            <a:endParaRPr lang="fr-FR" sz="2800" dirty="0">
              <a:latin typeface="+mn-lt"/>
            </a:endParaRP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AFF9299A-D82A-6094-A11B-A9037199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412776"/>
            <a:ext cx="1162898" cy="543951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487BD6-DAE6-4379-A869-3A1BA289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6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401DD735-35E3-41E3-ABA1-A03617A9F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13" y="1956905"/>
            <a:ext cx="2850205" cy="2827403"/>
          </a:xfr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287875B4-DB5B-4977-B0B5-D134694CD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79" y="4842908"/>
            <a:ext cx="1790588" cy="1700831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B90ECD6-CAE5-4004-A7EC-5D165878D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8297" y="2276948"/>
            <a:ext cx="5582254" cy="4351338"/>
          </a:xfrm>
        </p:spPr>
        <p:txBody>
          <a:bodyPr>
            <a:normAutofit/>
          </a:bodyPr>
          <a:lstStyle/>
          <a:p>
            <a:r>
              <a:rPr lang="fr-FR" dirty="0"/>
              <a:t>Contribuer à la mission interdisciplinaire </a:t>
            </a:r>
            <a:r>
              <a:rPr lang="fr-FR" b="1" dirty="0">
                <a:solidFill>
                  <a:srgbClr val="F29405"/>
                </a:solidFill>
              </a:rPr>
              <a:t>Représenter et construire les territoires du futur </a:t>
            </a:r>
            <a:r>
              <a:rPr lang="fr-FR" dirty="0"/>
              <a:t>(Réconcilier sciences et société pour un progrès raisonné et agir au sein des territoires)</a:t>
            </a:r>
          </a:p>
          <a:p>
            <a:endParaRPr lang="fr-FR" dirty="0"/>
          </a:p>
          <a:p>
            <a:r>
              <a:rPr lang="fr-FR" dirty="0"/>
              <a:t>Mettre une </a:t>
            </a:r>
            <a:r>
              <a:rPr lang="fr-FR" b="1" dirty="0">
                <a:solidFill>
                  <a:srgbClr val="F29405"/>
                </a:solidFill>
              </a:rPr>
              <a:t>expertise</a:t>
            </a:r>
            <a:r>
              <a:rPr lang="fr-FR" dirty="0"/>
              <a:t> de pointe en management public au service des transitions sociétales</a:t>
            </a:r>
          </a:p>
          <a:p>
            <a:endParaRPr lang="fr-FR" dirty="0"/>
          </a:p>
          <a:p>
            <a:r>
              <a:rPr lang="fr-FR" dirty="0"/>
              <a:t>Accompagner les </a:t>
            </a:r>
            <a:r>
              <a:rPr lang="fr-FR" b="1" dirty="0">
                <a:solidFill>
                  <a:srgbClr val="F29405"/>
                </a:solidFill>
              </a:rPr>
              <a:t>cadres / élus territoriaux </a:t>
            </a:r>
            <a:r>
              <a:rPr lang="fr-FR" dirty="0"/>
              <a:t>en menant des actions de recherche ou en les formant/informant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AF2792F-5298-4188-A4F2-F2F9D0F7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373" y="2593951"/>
            <a:ext cx="1247349" cy="1142054"/>
          </a:xfrm>
          <a:prstGeom prst="rect">
            <a:avLst/>
          </a:prstGeom>
        </p:spPr>
      </p:pic>
      <p:pic>
        <p:nvPicPr>
          <p:cNvPr id="18" name="Picture 2" descr="IAE Pau-Bayonne sur LinkedIn : [Formation] 🎓 Préparez un master Management  et Innovation en…">
            <a:hlinkClick r:id="rId6"/>
            <a:extLst>
              <a:ext uri="{FF2B5EF4-FFF2-40B4-BE49-F238E27FC236}">
                <a16:creationId xmlns:a16="http://schemas.microsoft.com/office/drawing/2014/main" id="{603363EF-20D1-4305-A912-7C8F0EFC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9431656" y="4842908"/>
            <a:ext cx="1722262" cy="1703019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5354E4C-5B92-09D7-A16C-F6C8EC620EA9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57746DD9-5887-222B-7AE1-121FEC5EBE78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861193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A) Un projet scientifique au service de l’action publique locale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2D695-8C36-49F4-9404-D6379219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2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016AA9A7-A179-4E47-AF34-905C807F7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253013"/>
              </p:ext>
            </p:extLst>
          </p:nvPr>
        </p:nvGraphicFramePr>
        <p:xfrm>
          <a:off x="2108887" y="227694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2">
            <a:extLst>
              <a:ext uri="{FF2B5EF4-FFF2-40B4-BE49-F238E27FC236}">
                <a16:creationId xmlns:a16="http://schemas.microsoft.com/office/drawing/2014/main" id="{23B2E33F-CE35-E168-5E76-42A9247E72AB}"/>
              </a:ext>
            </a:extLst>
          </p:cNvPr>
          <p:cNvSpPr txBox="1">
            <a:spLocks/>
          </p:cNvSpPr>
          <p:nvPr/>
        </p:nvSpPr>
        <p:spPr>
          <a:xfrm>
            <a:off x="962524" y="1371768"/>
            <a:ext cx="11480730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>
                <a:solidFill>
                  <a:srgbClr val="F39404"/>
                </a:solidFill>
                <a:latin typeface="+mn-lt"/>
              </a:rPr>
              <a:t>B) 5 axes de recherche en management public local au service des transitions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AE4080-820A-C482-27CC-FD7095D44060}"/>
              </a:ext>
            </a:extLst>
          </p:cNvPr>
          <p:cNvSpPr txBox="1">
            <a:spLocks/>
          </p:cNvSpPr>
          <p:nvPr/>
        </p:nvSpPr>
        <p:spPr>
          <a:xfrm>
            <a:off x="3966519" y="229714"/>
            <a:ext cx="6215449" cy="84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2) Présentation du RA 2023-2024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A38F92E2-03F7-DE9A-29F5-7F1C8DC99BD8}"/>
              </a:ext>
            </a:extLst>
          </p:cNvPr>
          <p:cNvSpPr txBox="1">
            <a:spLocks/>
          </p:cNvSpPr>
          <p:nvPr/>
        </p:nvSpPr>
        <p:spPr>
          <a:xfrm>
            <a:off x="8365523" y="3176218"/>
            <a:ext cx="2792628" cy="2310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9000"/>
              </a:lnSpc>
              <a:buNone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à l’animation de  5 groupes de travail avec le GIS OPTIMA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4BC0A8-0001-4F87-A6D0-623B3F8F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43AE-F58A-4DC5-82F6-1910EF9C63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431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6908</Words>
  <Application>Microsoft Office PowerPoint</Application>
  <PresentationFormat>Grand écran</PresentationFormat>
  <Paragraphs>564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Aptos</vt:lpstr>
      <vt:lpstr>Arial</vt:lpstr>
      <vt:lpstr>Calibri</vt:lpstr>
      <vt:lpstr>Calibri Light</vt:lpstr>
      <vt:lpstr>Courier New</vt:lpstr>
      <vt:lpstr>DejaVu</vt:lpstr>
      <vt:lpstr>Times New Roman</vt:lpstr>
      <vt:lpstr>Wingdings</vt:lpstr>
      <vt:lpstr>Thème Office</vt:lpstr>
      <vt:lpstr>Rapport d'activités 2024  Projet 2025-2026</vt:lpstr>
      <vt:lpstr>Rapport d'activité 2024 - Projet 2025/26</vt:lpstr>
      <vt:lpstr>Présentation PowerPoint</vt:lpstr>
      <vt:lpstr>Présentation PowerPoint</vt:lpstr>
      <vt:lpstr>Présentation PowerPoint</vt:lpstr>
      <vt:lpstr>Présentation PowerPoint</vt:lpstr>
      <vt:lpstr>Rapport d'activité 2024 - Projet 2025/26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d'activité 2024 - Projet 2025/26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Hillary NGANAWE-YAWAZOUA</dc:creator>
  <cp:lastModifiedBy>Hillary NGANAWE-YAWAZOUA</cp:lastModifiedBy>
  <cp:revision>226</cp:revision>
  <dcterms:created xsi:type="dcterms:W3CDTF">2025-02-25T09:37:03Z</dcterms:created>
  <dcterms:modified xsi:type="dcterms:W3CDTF">2025-04-07T07:53:33Z</dcterms:modified>
</cp:coreProperties>
</file>